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3"/>
  </p:notesMasterIdLst>
  <p:sldIdLst>
    <p:sldId id="256" r:id="rId2"/>
    <p:sldId id="333" r:id="rId3"/>
    <p:sldId id="335" r:id="rId4"/>
    <p:sldId id="325" r:id="rId5"/>
    <p:sldId id="326" r:id="rId6"/>
    <p:sldId id="330" r:id="rId7"/>
    <p:sldId id="331" r:id="rId8"/>
    <p:sldId id="337" r:id="rId9"/>
    <p:sldId id="332" r:id="rId10"/>
    <p:sldId id="322" r:id="rId11"/>
    <p:sldId id="300" r:id="rId12"/>
    <p:sldId id="263" r:id="rId13"/>
    <p:sldId id="314" r:id="rId14"/>
    <p:sldId id="315" r:id="rId15"/>
    <p:sldId id="292" r:id="rId16"/>
    <p:sldId id="340" r:id="rId17"/>
    <p:sldId id="341" r:id="rId18"/>
    <p:sldId id="346" r:id="rId19"/>
    <p:sldId id="347" r:id="rId20"/>
    <p:sldId id="348" r:id="rId21"/>
    <p:sldId id="343" r:id="rId22"/>
    <p:sldId id="344" r:id="rId23"/>
    <p:sldId id="345" r:id="rId24"/>
    <p:sldId id="342" r:id="rId25"/>
    <p:sldId id="306" r:id="rId26"/>
    <p:sldId id="261" r:id="rId27"/>
    <p:sldId id="262" r:id="rId28"/>
    <p:sldId id="274" r:id="rId29"/>
    <p:sldId id="273" r:id="rId30"/>
    <p:sldId id="277" r:id="rId31"/>
    <p:sldId id="278" r:id="rId32"/>
    <p:sldId id="309" r:id="rId33"/>
    <p:sldId id="310" r:id="rId34"/>
    <p:sldId id="311" r:id="rId35"/>
    <p:sldId id="312" r:id="rId36"/>
    <p:sldId id="313" r:id="rId37"/>
    <p:sldId id="275" r:id="rId38"/>
    <p:sldId id="284" r:id="rId39"/>
    <p:sldId id="285" r:id="rId40"/>
    <p:sldId id="349" r:id="rId41"/>
    <p:sldId id="336" r:id="rId4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C19"/>
    <a:srgbClr val="339966"/>
    <a:srgbClr val="FC6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7"/>
    <p:restoredTop sz="94631"/>
  </p:normalViewPr>
  <p:slideViewPr>
    <p:cSldViewPr snapToGrid="0" snapToObjects="1">
      <p:cViewPr>
        <p:scale>
          <a:sx n="77" d="100"/>
          <a:sy n="77" d="100"/>
        </p:scale>
        <p:origin x="-23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F6E80-DB0D-6442-B132-E7C9439EA68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130188-BE80-E846-87EF-66BC50DE5996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dirty="0">
              <a:solidFill>
                <a:schemeClr val="tx1"/>
              </a:solidFill>
              <a:latin typeface="Cambria" panose="02040503050406030204" pitchFamily="18" charset="0"/>
            </a:rPr>
            <a:t>Obično staklo </a:t>
          </a:r>
          <a:endParaRPr lang="hr-HR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EB702B5F-3B98-5F4F-A073-4C756182A6C9}" type="parTrans" cxnId="{EA1ACADB-9A10-864E-A8FB-0D75CF538A2B}">
      <dgm:prSet/>
      <dgm:spPr/>
      <dgm:t>
        <a:bodyPr/>
        <a:lstStyle/>
        <a:p>
          <a:endParaRPr lang="en-US"/>
        </a:p>
      </dgm:t>
    </dgm:pt>
    <dgm:pt modelId="{E8263061-C2D8-5E40-95E5-9DFC6D44B65C}" type="sibTrans" cxnId="{EA1ACADB-9A10-864E-A8FB-0D75CF538A2B}">
      <dgm:prSet/>
      <dgm:spPr/>
      <dgm:t>
        <a:bodyPr/>
        <a:lstStyle/>
        <a:p>
          <a:endParaRPr lang="en-US"/>
        </a:p>
      </dgm:t>
    </dgm:pt>
    <dgm:pt modelId="{F317BC5C-D7D5-B942-A4D9-CF1366229CBA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b="0" dirty="0">
              <a:solidFill>
                <a:schemeClr val="tx1"/>
              </a:solidFill>
              <a:latin typeface="Cambria" panose="02040503050406030204" pitchFamily="18" charset="0"/>
            </a:rPr>
            <a:t>Kristalno staklo </a:t>
          </a:r>
          <a:endParaRPr lang="hr-HR" b="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B05F896-86B9-FA40-8E5B-08DA755A591E}" type="parTrans" cxnId="{BF25801D-D27B-AB41-871E-6FF4EE41D31F}">
      <dgm:prSet/>
      <dgm:spPr/>
      <dgm:t>
        <a:bodyPr/>
        <a:lstStyle/>
        <a:p>
          <a:endParaRPr lang="en-US"/>
        </a:p>
      </dgm:t>
    </dgm:pt>
    <dgm:pt modelId="{2A9DFC18-7FA3-6147-A30F-FA16796C229E}" type="sibTrans" cxnId="{BF25801D-D27B-AB41-871E-6FF4EE41D31F}">
      <dgm:prSet/>
      <dgm:spPr/>
      <dgm:t>
        <a:bodyPr/>
        <a:lstStyle/>
        <a:p>
          <a:endParaRPr lang="en-US"/>
        </a:p>
      </dgm:t>
    </dgm:pt>
    <dgm:pt modelId="{46678ACD-EBD8-834C-88B9-3DDCC5E743A2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dirty="0">
              <a:solidFill>
                <a:schemeClr val="tx1"/>
              </a:solidFill>
              <a:latin typeface="Cambria" panose="02040503050406030204" pitchFamily="18" charset="0"/>
            </a:rPr>
            <a:t>Vatrostalno </a:t>
          </a:r>
        </a:p>
        <a:p>
          <a:r>
            <a:rPr lang="vi-VN" dirty="0">
              <a:solidFill>
                <a:schemeClr val="tx1"/>
              </a:solidFill>
              <a:latin typeface="Cambria" panose="02040503050406030204" pitchFamily="18" charset="0"/>
            </a:rPr>
            <a:t>(natrijevo borosilikatno) staklo</a:t>
          </a:r>
          <a:endParaRPr lang="hr-HR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5315937E-A3F7-9546-90CE-D552E5C9D18D}" type="parTrans" cxnId="{97BD7D33-8FA0-8A4D-8F51-2D891CD7EBCD}">
      <dgm:prSet/>
      <dgm:spPr/>
      <dgm:t>
        <a:bodyPr/>
        <a:lstStyle/>
        <a:p>
          <a:endParaRPr lang="en-US"/>
        </a:p>
      </dgm:t>
    </dgm:pt>
    <dgm:pt modelId="{6D8D3D0B-C911-9C40-97AF-786B3CA54124}" type="sibTrans" cxnId="{97BD7D33-8FA0-8A4D-8F51-2D891CD7EBCD}">
      <dgm:prSet/>
      <dgm:spPr/>
      <dgm:t>
        <a:bodyPr/>
        <a:lstStyle/>
        <a:p>
          <a:endParaRPr lang="en-US"/>
        </a:p>
      </dgm:t>
    </dgm:pt>
    <dgm:pt modelId="{E8D4E045-7775-B749-810F-1B616081978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dirty="0">
              <a:solidFill>
                <a:schemeClr val="tx1"/>
              </a:solidFill>
              <a:latin typeface="Cambria" panose="02040503050406030204" pitchFamily="18" charset="0"/>
            </a:rPr>
            <a:t>Kvarcno  staklo</a:t>
          </a:r>
          <a:endParaRPr lang="hr-HR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39A72A64-7B32-C54D-B517-5DE2474F61CC}" type="parTrans" cxnId="{42DC0906-3473-BA45-8F5C-BF0F2F43DAF8}">
      <dgm:prSet/>
      <dgm:spPr/>
      <dgm:t>
        <a:bodyPr/>
        <a:lstStyle/>
        <a:p>
          <a:endParaRPr lang="en-US"/>
        </a:p>
      </dgm:t>
    </dgm:pt>
    <dgm:pt modelId="{705B3A9E-A8D5-1C41-A056-0DEA1E2C1717}" type="sibTrans" cxnId="{42DC0906-3473-BA45-8F5C-BF0F2F43DAF8}">
      <dgm:prSet/>
      <dgm:spPr/>
      <dgm:t>
        <a:bodyPr/>
        <a:lstStyle/>
        <a:p>
          <a:endParaRPr lang="en-US"/>
        </a:p>
      </dgm:t>
    </dgm:pt>
    <dgm:pt modelId="{AB1820E5-D4C5-154E-877C-5F71995B10FC}" type="pres">
      <dgm:prSet presAssocID="{57CF6E80-DB0D-6442-B132-E7C9439EA68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805E4BF-A6DD-B74E-96AA-525603F6B661}" type="pres">
      <dgm:prSet presAssocID="{0D130188-BE80-E846-87EF-66BC50DE5996}" presName="composite" presStyleCnt="0"/>
      <dgm:spPr/>
    </dgm:pt>
    <dgm:pt modelId="{997F68A1-1AF5-7E49-BB8B-958F14A15863}" type="pres">
      <dgm:prSet presAssocID="{0D130188-BE80-E846-87EF-66BC50DE5996}" presName="imgShp" presStyleLbl="fgImgPlace1" presStyleIdx="0" presStyleCnt="4"/>
      <dgm:spPr/>
    </dgm:pt>
    <dgm:pt modelId="{AB64EC19-EC55-4742-BB58-7C2787EE7F0C}" type="pres">
      <dgm:prSet presAssocID="{0D130188-BE80-E846-87EF-66BC50DE5996}" presName="txShp" presStyleLbl="node1" presStyleIdx="0" presStyleCnt="4" custLinFactNeighborX="-338" custLinFactNeighborY="703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0C13290-21AD-B645-8118-89FB549FE39A}" type="pres">
      <dgm:prSet presAssocID="{E8263061-C2D8-5E40-95E5-9DFC6D44B65C}" presName="spacing" presStyleCnt="0"/>
      <dgm:spPr/>
    </dgm:pt>
    <dgm:pt modelId="{F75BE51F-ADE7-E045-8C67-401B4446C952}" type="pres">
      <dgm:prSet presAssocID="{F317BC5C-D7D5-B942-A4D9-CF1366229CBA}" presName="composite" presStyleCnt="0"/>
      <dgm:spPr/>
    </dgm:pt>
    <dgm:pt modelId="{55621648-6808-FB41-891B-ED3654D727C5}" type="pres">
      <dgm:prSet presAssocID="{F317BC5C-D7D5-B942-A4D9-CF1366229CBA}" presName="imgShp" presStyleLbl="fgImgPlace1" presStyleIdx="1" presStyleCnt="4"/>
      <dgm:spPr/>
    </dgm:pt>
    <dgm:pt modelId="{50C7DD2B-57A2-2E47-93D5-E76D1BDBE7CC}" type="pres">
      <dgm:prSet presAssocID="{F317BC5C-D7D5-B942-A4D9-CF1366229CBA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10EF8B5-65E3-AC44-AD50-10F86D8B5BFA}" type="pres">
      <dgm:prSet presAssocID="{2A9DFC18-7FA3-6147-A30F-FA16796C229E}" presName="spacing" presStyleCnt="0"/>
      <dgm:spPr/>
    </dgm:pt>
    <dgm:pt modelId="{D164532E-C3C0-A347-B3C4-B200A7A8921F}" type="pres">
      <dgm:prSet presAssocID="{46678ACD-EBD8-834C-88B9-3DDCC5E743A2}" presName="composite" presStyleCnt="0"/>
      <dgm:spPr/>
    </dgm:pt>
    <dgm:pt modelId="{FE60F249-0D49-A645-9686-BC68467D919C}" type="pres">
      <dgm:prSet presAssocID="{46678ACD-EBD8-834C-88B9-3DDCC5E743A2}" presName="imgShp" presStyleLbl="fgImgPlace1" presStyleIdx="2" presStyleCnt="4"/>
      <dgm:spPr/>
    </dgm:pt>
    <dgm:pt modelId="{9DE2AFD8-F5B9-8E43-B64C-ABE195648348}" type="pres">
      <dgm:prSet presAssocID="{46678ACD-EBD8-834C-88B9-3DDCC5E743A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FF7DE92-329B-C844-A3E8-ACDFA9007CD7}" type="pres">
      <dgm:prSet presAssocID="{6D8D3D0B-C911-9C40-97AF-786B3CA54124}" presName="spacing" presStyleCnt="0"/>
      <dgm:spPr/>
    </dgm:pt>
    <dgm:pt modelId="{2FE4E0FB-BD8B-4944-B7BD-4A1B93283824}" type="pres">
      <dgm:prSet presAssocID="{E8D4E045-7775-B749-810F-1B616081978C}" presName="composite" presStyleCnt="0"/>
      <dgm:spPr/>
    </dgm:pt>
    <dgm:pt modelId="{FB60FFE3-FB6F-EC4C-AC93-09C331F3967D}" type="pres">
      <dgm:prSet presAssocID="{E8D4E045-7775-B749-810F-1B616081978C}" presName="imgShp" presStyleLbl="fgImgPlace1" presStyleIdx="3" presStyleCnt="4"/>
      <dgm:spPr/>
    </dgm:pt>
    <dgm:pt modelId="{C27CA282-D924-BA4E-86DD-3C4DBDD40428}" type="pres">
      <dgm:prSet presAssocID="{E8D4E045-7775-B749-810F-1B616081978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51E3615-A858-F046-B1A4-6F4E3EF643D7}" type="presOf" srcId="{46678ACD-EBD8-834C-88B9-3DDCC5E743A2}" destId="{9DE2AFD8-F5B9-8E43-B64C-ABE195648348}" srcOrd="0" destOrd="0" presId="urn:microsoft.com/office/officeart/2005/8/layout/vList3"/>
    <dgm:cxn modelId="{B0E3D5A3-A494-6A48-AD44-BE84D34B0E9A}" type="presOf" srcId="{F317BC5C-D7D5-B942-A4D9-CF1366229CBA}" destId="{50C7DD2B-57A2-2E47-93D5-E76D1BDBE7CC}" srcOrd="0" destOrd="0" presId="urn:microsoft.com/office/officeart/2005/8/layout/vList3"/>
    <dgm:cxn modelId="{CEE6C238-753B-254D-A137-235FE7BA5D1C}" type="presOf" srcId="{0D130188-BE80-E846-87EF-66BC50DE5996}" destId="{AB64EC19-EC55-4742-BB58-7C2787EE7F0C}" srcOrd="0" destOrd="0" presId="urn:microsoft.com/office/officeart/2005/8/layout/vList3"/>
    <dgm:cxn modelId="{54F67AA9-8123-DA41-8489-CEE2C261B786}" type="presOf" srcId="{57CF6E80-DB0D-6442-B132-E7C9439EA680}" destId="{AB1820E5-D4C5-154E-877C-5F71995B10FC}" srcOrd="0" destOrd="0" presId="urn:microsoft.com/office/officeart/2005/8/layout/vList3"/>
    <dgm:cxn modelId="{EA1ACADB-9A10-864E-A8FB-0D75CF538A2B}" srcId="{57CF6E80-DB0D-6442-B132-E7C9439EA680}" destId="{0D130188-BE80-E846-87EF-66BC50DE5996}" srcOrd="0" destOrd="0" parTransId="{EB702B5F-3B98-5F4F-A073-4C756182A6C9}" sibTransId="{E8263061-C2D8-5E40-95E5-9DFC6D44B65C}"/>
    <dgm:cxn modelId="{BF25801D-D27B-AB41-871E-6FF4EE41D31F}" srcId="{57CF6E80-DB0D-6442-B132-E7C9439EA680}" destId="{F317BC5C-D7D5-B942-A4D9-CF1366229CBA}" srcOrd="1" destOrd="0" parTransId="{1B05F896-86B9-FA40-8E5B-08DA755A591E}" sibTransId="{2A9DFC18-7FA3-6147-A30F-FA16796C229E}"/>
    <dgm:cxn modelId="{A88AFEFF-FA45-7B4A-9935-1A991B779A78}" type="presOf" srcId="{E8D4E045-7775-B749-810F-1B616081978C}" destId="{C27CA282-D924-BA4E-86DD-3C4DBDD40428}" srcOrd="0" destOrd="0" presId="urn:microsoft.com/office/officeart/2005/8/layout/vList3"/>
    <dgm:cxn modelId="{97BD7D33-8FA0-8A4D-8F51-2D891CD7EBCD}" srcId="{57CF6E80-DB0D-6442-B132-E7C9439EA680}" destId="{46678ACD-EBD8-834C-88B9-3DDCC5E743A2}" srcOrd="2" destOrd="0" parTransId="{5315937E-A3F7-9546-90CE-D552E5C9D18D}" sibTransId="{6D8D3D0B-C911-9C40-97AF-786B3CA54124}"/>
    <dgm:cxn modelId="{42DC0906-3473-BA45-8F5C-BF0F2F43DAF8}" srcId="{57CF6E80-DB0D-6442-B132-E7C9439EA680}" destId="{E8D4E045-7775-B749-810F-1B616081978C}" srcOrd="3" destOrd="0" parTransId="{39A72A64-7B32-C54D-B517-5DE2474F61CC}" sibTransId="{705B3A9E-A8D5-1C41-A056-0DEA1E2C1717}"/>
    <dgm:cxn modelId="{10608460-BC48-F345-B5A3-F0B8E51DFCA4}" type="presParOf" srcId="{AB1820E5-D4C5-154E-877C-5F71995B10FC}" destId="{A805E4BF-A6DD-B74E-96AA-525603F6B661}" srcOrd="0" destOrd="0" presId="urn:microsoft.com/office/officeart/2005/8/layout/vList3"/>
    <dgm:cxn modelId="{38635946-79D3-1340-8FF5-6F12368E8F36}" type="presParOf" srcId="{A805E4BF-A6DD-B74E-96AA-525603F6B661}" destId="{997F68A1-1AF5-7E49-BB8B-958F14A15863}" srcOrd="0" destOrd="0" presId="urn:microsoft.com/office/officeart/2005/8/layout/vList3"/>
    <dgm:cxn modelId="{12AABB83-869F-D648-BB74-52A5D34CCFCF}" type="presParOf" srcId="{A805E4BF-A6DD-B74E-96AA-525603F6B661}" destId="{AB64EC19-EC55-4742-BB58-7C2787EE7F0C}" srcOrd="1" destOrd="0" presId="urn:microsoft.com/office/officeart/2005/8/layout/vList3"/>
    <dgm:cxn modelId="{4126633F-7D89-6C41-8DF4-E44652A39BF3}" type="presParOf" srcId="{AB1820E5-D4C5-154E-877C-5F71995B10FC}" destId="{B0C13290-21AD-B645-8118-89FB549FE39A}" srcOrd="1" destOrd="0" presId="urn:microsoft.com/office/officeart/2005/8/layout/vList3"/>
    <dgm:cxn modelId="{3E50FA72-B78C-3D47-B724-A6E23006DD91}" type="presParOf" srcId="{AB1820E5-D4C5-154E-877C-5F71995B10FC}" destId="{F75BE51F-ADE7-E045-8C67-401B4446C952}" srcOrd="2" destOrd="0" presId="urn:microsoft.com/office/officeart/2005/8/layout/vList3"/>
    <dgm:cxn modelId="{54D6C51E-4D70-1043-93BE-D77288EFFD9F}" type="presParOf" srcId="{F75BE51F-ADE7-E045-8C67-401B4446C952}" destId="{55621648-6808-FB41-891B-ED3654D727C5}" srcOrd="0" destOrd="0" presId="urn:microsoft.com/office/officeart/2005/8/layout/vList3"/>
    <dgm:cxn modelId="{B40D02E3-6045-024C-8ED8-340A86D3A4AE}" type="presParOf" srcId="{F75BE51F-ADE7-E045-8C67-401B4446C952}" destId="{50C7DD2B-57A2-2E47-93D5-E76D1BDBE7CC}" srcOrd="1" destOrd="0" presId="urn:microsoft.com/office/officeart/2005/8/layout/vList3"/>
    <dgm:cxn modelId="{66DC033D-0451-4E45-8FAA-81A8165227F1}" type="presParOf" srcId="{AB1820E5-D4C5-154E-877C-5F71995B10FC}" destId="{C10EF8B5-65E3-AC44-AD50-10F86D8B5BFA}" srcOrd="3" destOrd="0" presId="urn:microsoft.com/office/officeart/2005/8/layout/vList3"/>
    <dgm:cxn modelId="{011D7F58-D72E-AF45-8CCE-0D76D825DC73}" type="presParOf" srcId="{AB1820E5-D4C5-154E-877C-5F71995B10FC}" destId="{D164532E-C3C0-A347-B3C4-B200A7A8921F}" srcOrd="4" destOrd="0" presId="urn:microsoft.com/office/officeart/2005/8/layout/vList3"/>
    <dgm:cxn modelId="{DD4D51F6-F1A4-F244-97E6-9AEB667C9A82}" type="presParOf" srcId="{D164532E-C3C0-A347-B3C4-B200A7A8921F}" destId="{FE60F249-0D49-A645-9686-BC68467D919C}" srcOrd="0" destOrd="0" presId="urn:microsoft.com/office/officeart/2005/8/layout/vList3"/>
    <dgm:cxn modelId="{A027AFA3-BAB5-7244-9544-E41D82E95CA6}" type="presParOf" srcId="{D164532E-C3C0-A347-B3C4-B200A7A8921F}" destId="{9DE2AFD8-F5B9-8E43-B64C-ABE195648348}" srcOrd="1" destOrd="0" presId="urn:microsoft.com/office/officeart/2005/8/layout/vList3"/>
    <dgm:cxn modelId="{3B3FEE90-2835-BF46-94E0-73AC7218E988}" type="presParOf" srcId="{AB1820E5-D4C5-154E-877C-5F71995B10FC}" destId="{9FF7DE92-329B-C844-A3E8-ACDFA9007CD7}" srcOrd="5" destOrd="0" presId="urn:microsoft.com/office/officeart/2005/8/layout/vList3"/>
    <dgm:cxn modelId="{68B8183A-7C26-294A-9B03-0AAE41AE9236}" type="presParOf" srcId="{AB1820E5-D4C5-154E-877C-5F71995B10FC}" destId="{2FE4E0FB-BD8B-4944-B7BD-4A1B93283824}" srcOrd="6" destOrd="0" presId="urn:microsoft.com/office/officeart/2005/8/layout/vList3"/>
    <dgm:cxn modelId="{91C1EE6C-9B16-134F-91CA-11F0996CDEEC}" type="presParOf" srcId="{2FE4E0FB-BD8B-4944-B7BD-4A1B93283824}" destId="{FB60FFE3-FB6F-EC4C-AC93-09C331F3967D}" srcOrd="0" destOrd="0" presId="urn:microsoft.com/office/officeart/2005/8/layout/vList3"/>
    <dgm:cxn modelId="{EEEABF63-5F0B-3F44-AD07-582709D3575E}" type="presParOf" srcId="{2FE4E0FB-BD8B-4944-B7BD-4A1B93283824}" destId="{C27CA282-D924-BA4E-86DD-3C4DBDD4042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A48250-B919-9B4D-AC53-00A6331136A6}" type="doc">
      <dgm:prSet loTypeId="urn:microsoft.com/office/officeart/2005/8/layout/radial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F0374D-220C-D14E-AAC5-65A8B3D794B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err="1"/>
            <a:t>Recikliranje</a:t>
          </a:r>
          <a:r>
            <a:rPr lang="en-US" dirty="0"/>
            <a:t> </a:t>
          </a:r>
          <a:r>
            <a:rPr lang="en-US" dirty="0" err="1"/>
            <a:t>stakla</a:t>
          </a:r>
          <a:endParaRPr lang="en-US" dirty="0"/>
        </a:p>
      </dgm:t>
    </dgm:pt>
    <dgm:pt modelId="{89966FBB-F28D-354B-B528-BB31C8AE7A3A}" type="parTrans" cxnId="{F6933B2D-B4EE-5945-9D88-6DA120DD127F}">
      <dgm:prSet/>
      <dgm:spPr/>
      <dgm:t>
        <a:bodyPr/>
        <a:lstStyle/>
        <a:p>
          <a:endParaRPr lang="en-US"/>
        </a:p>
      </dgm:t>
    </dgm:pt>
    <dgm:pt modelId="{DF0AD415-794A-1A43-9F1E-400DA5C638FD}" type="sibTrans" cxnId="{F6933B2D-B4EE-5945-9D88-6DA120DD127F}">
      <dgm:prSet/>
      <dgm:spPr/>
      <dgm:t>
        <a:bodyPr/>
        <a:lstStyle/>
        <a:p>
          <a:endParaRPr lang="en-US"/>
        </a:p>
      </dgm:t>
    </dgm:pt>
    <dgm:pt modelId="{F2E4046D-CC5D-674F-AEAA-87729A600DE0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r-HR" sz="2000" dirty="0">
              <a:solidFill>
                <a:schemeClr val="tx1"/>
              </a:solidFill>
            </a:rPr>
            <a:t>Smanjuje se količina komunalnog otpada koji se odlaže</a:t>
          </a:r>
          <a:endParaRPr lang="en-US" sz="2000" dirty="0">
            <a:solidFill>
              <a:schemeClr val="tx1"/>
            </a:solidFill>
          </a:endParaRPr>
        </a:p>
      </dgm:t>
    </dgm:pt>
    <dgm:pt modelId="{04732705-AA53-E447-90A6-8DAC2BD70624}" type="parTrans" cxnId="{EC9EE9FF-EDA5-0843-B1E6-8DDE74D723E1}">
      <dgm:prSet/>
      <dgm:spPr/>
      <dgm:t>
        <a:bodyPr/>
        <a:lstStyle/>
        <a:p>
          <a:endParaRPr lang="en-US"/>
        </a:p>
      </dgm:t>
    </dgm:pt>
    <dgm:pt modelId="{77BF4DE5-CB7A-2240-AEE5-EB659A3B1129}" type="sibTrans" cxnId="{EC9EE9FF-EDA5-0843-B1E6-8DDE74D723E1}">
      <dgm:prSet/>
      <dgm:spPr/>
      <dgm:t>
        <a:bodyPr/>
        <a:lstStyle/>
        <a:p>
          <a:endParaRPr lang="en-US"/>
        </a:p>
      </dgm:t>
    </dgm:pt>
    <dgm:pt modelId="{95B101C6-302F-6B42-9D9F-86AD2F56C276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r-HR" dirty="0">
              <a:solidFill>
                <a:schemeClr val="tx1"/>
              </a:solidFill>
            </a:rPr>
            <a:t>Manja je potrošnja primarnih sirovina i energije, smanjeno opterećenje zraka emisijama štetnih tvari </a:t>
          </a:r>
          <a:endParaRPr lang="en-US" dirty="0">
            <a:solidFill>
              <a:schemeClr val="tx1"/>
            </a:solidFill>
          </a:endParaRPr>
        </a:p>
      </dgm:t>
    </dgm:pt>
    <dgm:pt modelId="{7A3913E7-2445-194F-9572-38F2D1C088FB}" type="parTrans" cxnId="{3CA2EC95-68C8-254C-87D4-7E3EA6884721}">
      <dgm:prSet/>
      <dgm:spPr/>
      <dgm:t>
        <a:bodyPr/>
        <a:lstStyle/>
        <a:p>
          <a:endParaRPr lang="en-US"/>
        </a:p>
      </dgm:t>
    </dgm:pt>
    <dgm:pt modelId="{042B1B3E-2FE1-1D44-9A5E-B6D1E88B7EA7}" type="sibTrans" cxnId="{3CA2EC95-68C8-254C-87D4-7E3EA6884721}">
      <dgm:prSet/>
      <dgm:spPr/>
      <dgm:t>
        <a:bodyPr/>
        <a:lstStyle/>
        <a:p>
          <a:endParaRPr lang="en-US"/>
        </a:p>
      </dgm:t>
    </dgm:pt>
    <dgm:pt modelId="{2D9D70CA-8A1F-7D41-85EA-95C5E951B2A5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r-HR" dirty="0">
              <a:solidFill>
                <a:schemeClr val="tx1"/>
              </a:solidFill>
            </a:rPr>
            <a:t>Smanjena emisija CO</a:t>
          </a:r>
          <a:r>
            <a:rPr lang="hr-HR" baseline="-25000" dirty="0">
              <a:solidFill>
                <a:schemeClr val="tx1"/>
              </a:solidFill>
            </a:rPr>
            <a:t>2 </a:t>
          </a:r>
          <a:r>
            <a:rPr lang="hr-HR" dirty="0">
              <a:solidFill>
                <a:schemeClr val="tx1"/>
              </a:solidFill>
            </a:rPr>
            <a:t>u atmosferu</a:t>
          </a:r>
          <a:r>
            <a:rPr lang="hr-HR" baseline="-25000" dirty="0">
              <a:solidFill>
                <a:schemeClr val="tx1"/>
              </a:solidFill>
            </a:rPr>
            <a:t> </a:t>
          </a:r>
          <a:r>
            <a:rPr lang="hr-HR" dirty="0">
              <a:solidFill>
                <a:schemeClr val="tx1"/>
              </a:solidFill>
            </a:rPr>
            <a:t>- </a:t>
          </a:r>
          <a:r>
            <a:rPr lang="hr-HR" b="1" dirty="0">
              <a:solidFill>
                <a:schemeClr val="tx1"/>
              </a:solidFill>
            </a:rPr>
            <a:t>recikliranjem 1 tone stakla emitira se 315 kg CO</a:t>
          </a:r>
          <a:r>
            <a:rPr lang="hr-HR" b="1" baseline="-25000" dirty="0">
              <a:solidFill>
                <a:schemeClr val="tx1"/>
              </a:solidFill>
            </a:rPr>
            <a:t>2 </a:t>
          </a:r>
          <a:r>
            <a:rPr lang="hr-HR" b="1" dirty="0">
              <a:solidFill>
                <a:schemeClr val="tx1"/>
              </a:solidFill>
            </a:rPr>
            <a:t>manje</a:t>
          </a:r>
          <a:r>
            <a:rPr lang="hr-HR" b="1" baseline="-25000" dirty="0">
              <a:solidFill>
                <a:schemeClr val="tx1"/>
              </a:solidFill>
            </a:rPr>
            <a:t> </a:t>
          </a:r>
          <a:endParaRPr lang="en-US" b="1" dirty="0">
            <a:solidFill>
              <a:schemeClr val="tx1"/>
            </a:solidFill>
          </a:endParaRPr>
        </a:p>
      </dgm:t>
    </dgm:pt>
    <dgm:pt modelId="{3BC94F47-3E78-CD41-919B-959E0B3EC45B}" type="parTrans" cxnId="{A4F76E1E-D2FC-1849-8798-F71A6B3391F1}">
      <dgm:prSet/>
      <dgm:spPr/>
      <dgm:t>
        <a:bodyPr/>
        <a:lstStyle/>
        <a:p>
          <a:endParaRPr lang="en-US"/>
        </a:p>
      </dgm:t>
    </dgm:pt>
    <dgm:pt modelId="{E7E269CD-E753-684E-8DF3-FF500ED472A3}" type="sibTrans" cxnId="{A4F76E1E-D2FC-1849-8798-F71A6B3391F1}">
      <dgm:prSet/>
      <dgm:spPr/>
      <dgm:t>
        <a:bodyPr/>
        <a:lstStyle/>
        <a:p>
          <a:endParaRPr lang="en-US"/>
        </a:p>
      </dgm:t>
    </dgm:pt>
    <dgm:pt modelId="{C72A8BBF-D1BB-1045-9EC4-316349C41327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r-HR" sz="2000" dirty="0">
              <a:solidFill>
                <a:schemeClr val="tx1"/>
              </a:solidFill>
            </a:rPr>
            <a:t>Smanjena potrošnja vode</a:t>
          </a:r>
        </a:p>
      </dgm:t>
    </dgm:pt>
    <dgm:pt modelId="{E517E010-A1A2-CE44-8BAD-71781F3851B5}" type="parTrans" cxnId="{C547C5AD-2DC0-4D4B-A766-19DF9C0F2427}">
      <dgm:prSet/>
      <dgm:spPr/>
      <dgm:t>
        <a:bodyPr/>
        <a:lstStyle/>
        <a:p>
          <a:endParaRPr lang="en-US"/>
        </a:p>
      </dgm:t>
    </dgm:pt>
    <dgm:pt modelId="{EE3D9E96-05DF-8541-AEC0-DBEBFD3D8A88}" type="sibTrans" cxnId="{C547C5AD-2DC0-4D4B-A766-19DF9C0F2427}">
      <dgm:prSet/>
      <dgm:spPr/>
      <dgm:t>
        <a:bodyPr/>
        <a:lstStyle/>
        <a:p>
          <a:endParaRPr lang="en-US"/>
        </a:p>
      </dgm:t>
    </dgm:pt>
    <dgm:pt modelId="{A363E3E2-9E62-F94E-9E38-C18367F0A4FD}" type="pres">
      <dgm:prSet presAssocID="{F8A48250-B919-9B4D-AC53-00A6331136A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8B079B4-38B9-6140-8852-E9731B131637}" type="pres">
      <dgm:prSet presAssocID="{0CF0374D-220C-D14E-AAC5-65A8B3D794BC}" presName="centerShape" presStyleLbl="node0" presStyleIdx="0" presStyleCnt="1"/>
      <dgm:spPr/>
      <dgm:t>
        <a:bodyPr/>
        <a:lstStyle/>
        <a:p>
          <a:endParaRPr lang="hr-HR"/>
        </a:p>
      </dgm:t>
    </dgm:pt>
    <dgm:pt modelId="{D96C11F7-B546-8B44-9615-331904D8B109}" type="pres">
      <dgm:prSet presAssocID="{04732705-AA53-E447-90A6-8DAC2BD70624}" presName="parTrans" presStyleLbl="bgSibTrans2D1" presStyleIdx="0" presStyleCnt="4" custLinFactNeighborX="7943" custLinFactNeighborY="1885"/>
      <dgm:spPr/>
      <dgm:t>
        <a:bodyPr/>
        <a:lstStyle/>
        <a:p>
          <a:endParaRPr lang="hr-HR"/>
        </a:p>
      </dgm:t>
    </dgm:pt>
    <dgm:pt modelId="{4228B916-8167-FB4D-92EB-9411D327B5C2}" type="pres">
      <dgm:prSet presAssocID="{F2E4046D-CC5D-674F-AEAA-87729A600DE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60BF7FF-3FC1-5540-AED9-87897C160B7B}" type="pres">
      <dgm:prSet presAssocID="{7A3913E7-2445-194F-9572-38F2D1C088FB}" presName="parTrans" presStyleLbl="bgSibTrans2D1" presStyleIdx="1" presStyleCnt="4" custLinFactNeighborX="1444" custLinFactNeighborY="28283"/>
      <dgm:spPr/>
      <dgm:t>
        <a:bodyPr/>
        <a:lstStyle/>
        <a:p>
          <a:endParaRPr lang="hr-HR"/>
        </a:p>
      </dgm:t>
    </dgm:pt>
    <dgm:pt modelId="{9EB5C879-293E-CF48-B921-4E0F02A7A272}" type="pres">
      <dgm:prSet presAssocID="{95B101C6-302F-6B42-9D9F-86AD2F56C276}" presName="node" presStyleLbl="node1" presStyleIdx="1" presStyleCnt="4" custScaleY="9259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8893E6C-8491-C94A-9E46-B8A7E3590969}" type="pres">
      <dgm:prSet presAssocID="{3BC94F47-3E78-CD41-919B-959E0B3EC45B}" presName="parTrans" presStyleLbl="bgSibTrans2D1" presStyleIdx="2" presStyleCnt="4" custLinFactNeighborX="-722" custLinFactNeighborY="16969"/>
      <dgm:spPr/>
      <dgm:t>
        <a:bodyPr/>
        <a:lstStyle/>
        <a:p>
          <a:endParaRPr lang="hr-HR"/>
        </a:p>
      </dgm:t>
    </dgm:pt>
    <dgm:pt modelId="{F9195007-4B1B-184F-BD58-B7E3262B6C85}" type="pres">
      <dgm:prSet presAssocID="{2D9D70CA-8A1F-7D41-85EA-95C5E951B2A5}" presName="node" presStyleLbl="node1" presStyleIdx="2" presStyleCnt="4" custRadScaleRad="101488" custRadScaleInc="28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263426-44CE-2942-B6F4-1FA900DA7CB8}" type="pres">
      <dgm:prSet presAssocID="{E517E010-A1A2-CE44-8BAD-71781F3851B5}" presName="parTrans" presStyleLbl="bgSibTrans2D1" presStyleIdx="3" presStyleCnt="4" custLinFactNeighborX="-9387" custLinFactNeighborY="1886"/>
      <dgm:spPr/>
      <dgm:t>
        <a:bodyPr/>
        <a:lstStyle/>
        <a:p>
          <a:endParaRPr lang="hr-HR"/>
        </a:p>
      </dgm:t>
    </dgm:pt>
    <dgm:pt modelId="{E255B761-B117-5043-8781-BC1554F75B76}" type="pres">
      <dgm:prSet presAssocID="{C72A8BBF-D1BB-1045-9EC4-316349C4132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3931A22-F573-424D-BCD7-BB2C0A33429D}" type="presOf" srcId="{0CF0374D-220C-D14E-AAC5-65A8B3D794BC}" destId="{B8B079B4-38B9-6140-8852-E9731B131637}" srcOrd="0" destOrd="0" presId="urn:microsoft.com/office/officeart/2005/8/layout/radial4"/>
    <dgm:cxn modelId="{8A30AAF8-6F6E-284F-91B2-8B1C6FE282F8}" type="presOf" srcId="{F2E4046D-CC5D-674F-AEAA-87729A600DE0}" destId="{4228B916-8167-FB4D-92EB-9411D327B5C2}" srcOrd="0" destOrd="0" presId="urn:microsoft.com/office/officeart/2005/8/layout/radial4"/>
    <dgm:cxn modelId="{3CA2EC95-68C8-254C-87D4-7E3EA6884721}" srcId="{0CF0374D-220C-D14E-AAC5-65A8B3D794BC}" destId="{95B101C6-302F-6B42-9D9F-86AD2F56C276}" srcOrd="1" destOrd="0" parTransId="{7A3913E7-2445-194F-9572-38F2D1C088FB}" sibTransId="{042B1B3E-2FE1-1D44-9A5E-B6D1E88B7EA7}"/>
    <dgm:cxn modelId="{3C721451-EE9E-A74B-AB4A-A7F1E3EDB2F8}" type="presOf" srcId="{C72A8BBF-D1BB-1045-9EC4-316349C41327}" destId="{E255B761-B117-5043-8781-BC1554F75B76}" srcOrd="0" destOrd="0" presId="urn:microsoft.com/office/officeart/2005/8/layout/radial4"/>
    <dgm:cxn modelId="{6AB735F5-7B58-9E48-B399-A16AF5614B3C}" type="presOf" srcId="{7A3913E7-2445-194F-9572-38F2D1C088FB}" destId="{760BF7FF-3FC1-5540-AED9-87897C160B7B}" srcOrd="0" destOrd="0" presId="urn:microsoft.com/office/officeart/2005/8/layout/radial4"/>
    <dgm:cxn modelId="{31B29736-72A5-E840-85FC-52AAC3E54F71}" type="presOf" srcId="{04732705-AA53-E447-90A6-8DAC2BD70624}" destId="{D96C11F7-B546-8B44-9615-331904D8B109}" srcOrd="0" destOrd="0" presId="urn:microsoft.com/office/officeart/2005/8/layout/radial4"/>
    <dgm:cxn modelId="{18BB81FD-A1C4-B34C-98F6-76A0EED05F61}" type="presOf" srcId="{3BC94F47-3E78-CD41-919B-959E0B3EC45B}" destId="{E8893E6C-8491-C94A-9E46-B8A7E3590969}" srcOrd="0" destOrd="0" presId="urn:microsoft.com/office/officeart/2005/8/layout/radial4"/>
    <dgm:cxn modelId="{3A4D34B9-E22D-B744-A202-7894B5B78B9B}" type="presOf" srcId="{95B101C6-302F-6B42-9D9F-86AD2F56C276}" destId="{9EB5C879-293E-CF48-B921-4E0F02A7A272}" srcOrd="0" destOrd="0" presId="urn:microsoft.com/office/officeart/2005/8/layout/radial4"/>
    <dgm:cxn modelId="{A4F76E1E-D2FC-1849-8798-F71A6B3391F1}" srcId="{0CF0374D-220C-D14E-AAC5-65A8B3D794BC}" destId="{2D9D70CA-8A1F-7D41-85EA-95C5E951B2A5}" srcOrd="2" destOrd="0" parTransId="{3BC94F47-3E78-CD41-919B-959E0B3EC45B}" sibTransId="{E7E269CD-E753-684E-8DF3-FF500ED472A3}"/>
    <dgm:cxn modelId="{EC9EE9FF-EDA5-0843-B1E6-8DDE74D723E1}" srcId="{0CF0374D-220C-D14E-AAC5-65A8B3D794BC}" destId="{F2E4046D-CC5D-674F-AEAA-87729A600DE0}" srcOrd="0" destOrd="0" parTransId="{04732705-AA53-E447-90A6-8DAC2BD70624}" sibTransId="{77BF4DE5-CB7A-2240-AEE5-EB659A3B1129}"/>
    <dgm:cxn modelId="{C547C5AD-2DC0-4D4B-A766-19DF9C0F2427}" srcId="{0CF0374D-220C-D14E-AAC5-65A8B3D794BC}" destId="{C72A8BBF-D1BB-1045-9EC4-316349C41327}" srcOrd="3" destOrd="0" parTransId="{E517E010-A1A2-CE44-8BAD-71781F3851B5}" sibTransId="{EE3D9E96-05DF-8541-AEC0-DBEBFD3D8A88}"/>
    <dgm:cxn modelId="{8BF48934-E94A-A04B-BA71-2606D79504E9}" type="presOf" srcId="{2D9D70CA-8A1F-7D41-85EA-95C5E951B2A5}" destId="{F9195007-4B1B-184F-BD58-B7E3262B6C85}" srcOrd="0" destOrd="0" presId="urn:microsoft.com/office/officeart/2005/8/layout/radial4"/>
    <dgm:cxn modelId="{B1246A7B-B177-1A4D-ADB5-BA088BEE135F}" type="presOf" srcId="{E517E010-A1A2-CE44-8BAD-71781F3851B5}" destId="{72263426-44CE-2942-B6F4-1FA900DA7CB8}" srcOrd="0" destOrd="0" presId="urn:microsoft.com/office/officeart/2005/8/layout/radial4"/>
    <dgm:cxn modelId="{F6933B2D-B4EE-5945-9D88-6DA120DD127F}" srcId="{F8A48250-B919-9B4D-AC53-00A6331136A6}" destId="{0CF0374D-220C-D14E-AAC5-65A8B3D794BC}" srcOrd="0" destOrd="0" parTransId="{89966FBB-F28D-354B-B528-BB31C8AE7A3A}" sibTransId="{DF0AD415-794A-1A43-9F1E-400DA5C638FD}"/>
    <dgm:cxn modelId="{9C07458D-5E48-9545-9150-B3FDA86D574F}" type="presOf" srcId="{F8A48250-B919-9B4D-AC53-00A6331136A6}" destId="{A363E3E2-9E62-F94E-9E38-C18367F0A4FD}" srcOrd="0" destOrd="0" presId="urn:microsoft.com/office/officeart/2005/8/layout/radial4"/>
    <dgm:cxn modelId="{7930B065-D619-1742-8E87-E7D8F8F1CE6C}" type="presParOf" srcId="{A363E3E2-9E62-F94E-9E38-C18367F0A4FD}" destId="{B8B079B4-38B9-6140-8852-E9731B131637}" srcOrd="0" destOrd="0" presId="urn:microsoft.com/office/officeart/2005/8/layout/radial4"/>
    <dgm:cxn modelId="{304205A9-8A32-3F4D-B7C0-3C373778DA8E}" type="presParOf" srcId="{A363E3E2-9E62-F94E-9E38-C18367F0A4FD}" destId="{D96C11F7-B546-8B44-9615-331904D8B109}" srcOrd="1" destOrd="0" presId="urn:microsoft.com/office/officeart/2005/8/layout/radial4"/>
    <dgm:cxn modelId="{D18D8CC8-FD50-B342-8B6C-20DB79E944D2}" type="presParOf" srcId="{A363E3E2-9E62-F94E-9E38-C18367F0A4FD}" destId="{4228B916-8167-FB4D-92EB-9411D327B5C2}" srcOrd="2" destOrd="0" presId="urn:microsoft.com/office/officeart/2005/8/layout/radial4"/>
    <dgm:cxn modelId="{83DE8495-B279-3544-B167-540600777FA1}" type="presParOf" srcId="{A363E3E2-9E62-F94E-9E38-C18367F0A4FD}" destId="{760BF7FF-3FC1-5540-AED9-87897C160B7B}" srcOrd="3" destOrd="0" presId="urn:microsoft.com/office/officeart/2005/8/layout/radial4"/>
    <dgm:cxn modelId="{CDD0A63F-7107-0644-971F-ECD5CB0AC724}" type="presParOf" srcId="{A363E3E2-9E62-F94E-9E38-C18367F0A4FD}" destId="{9EB5C879-293E-CF48-B921-4E0F02A7A272}" srcOrd="4" destOrd="0" presId="urn:microsoft.com/office/officeart/2005/8/layout/radial4"/>
    <dgm:cxn modelId="{72408C12-A11A-EC46-8A78-7D7BCDC4D970}" type="presParOf" srcId="{A363E3E2-9E62-F94E-9E38-C18367F0A4FD}" destId="{E8893E6C-8491-C94A-9E46-B8A7E3590969}" srcOrd="5" destOrd="0" presId="urn:microsoft.com/office/officeart/2005/8/layout/radial4"/>
    <dgm:cxn modelId="{2657BCC7-B84A-3244-81D6-2EDA24805480}" type="presParOf" srcId="{A363E3E2-9E62-F94E-9E38-C18367F0A4FD}" destId="{F9195007-4B1B-184F-BD58-B7E3262B6C85}" srcOrd="6" destOrd="0" presId="urn:microsoft.com/office/officeart/2005/8/layout/radial4"/>
    <dgm:cxn modelId="{D94F6114-83BC-A94E-B9C3-1551A4898F0D}" type="presParOf" srcId="{A363E3E2-9E62-F94E-9E38-C18367F0A4FD}" destId="{72263426-44CE-2942-B6F4-1FA900DA7CB8}" srcOrd="7" destOrd="0" presId="urn:microsoft.com/office/officeart/2005/8/layout/radial4"/>
    <dgm:cxn modelId="{142F4C25-C14A-F24D-86AB-F0CD9031F66B}" type="presParOf" srcId="{A363E3E2-9E62-F94E-9E38-C18367F0A4FD}" destId="{E255B761-B117-5043-8781-BC1554F75B7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2066A7-3F4C-2446-9BFB-E1FB46656F56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0E4C31EB-FF8B-8F48-901A-A932CE97B64B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  <a:latin typeface="Cambria" panose="02040503050406030204" pitchFamily="18" charset="0"/>
            </a:rPr>
            <a:t>Svaki otpad ili dio otpada koji podliježe anaerobnoj ili aerobnoj razgradnji</a:t>
          </a:r>
        </a:p>
      </dgm:t>
    </dgm:pt>
    <dgm:pt modelId="{BDC3EFAE-5312-D541-B3BA-2B48B980F03F}" type="parTrans" cxnId="{C199017F-2828-D842-B708-9837D0C7E861}">
      <dgm:prSet/>
      <dgm:spPr/>
      <dgm:t>
        <a:bodyPr/>
        <a:lstStyle/>
        <a:p>
          <a:endParaRPr lang="en-US"/>
        </a:p>
      </dgm:t>
    </dgm:pt>
    <dgm:pt modelId="{35778B41-FD21-4048-8126-43750B7D517D}" type="sibTrans" cxnId="{C199017F-2828-D842-B708-9837D0C7E861}">
      <dgm:prSet/>
      <dgm:spPr/>
      <dgm:t>
        <a:bodyPr/>
        <a:lstStyle/>
        <a:p>
          <a:endParaRPr lang="en-US"/>
        </a:p>
      </dgm:t>
    </dgm:pt>
    <dgm:pt modelId="{E1CB0E79-ADAC-8547-B5E9-43D67278CF22}">
      <dgm:prSet/>
      <dgm:spPr/>
      <dgm:t>
        <a:bodyPr/>
        <a:lstStyle/>
        <a:p>
          <a:r>
            <a:rPr lang="hr-HR" b="0" dirty="0">
              <a:solidFill>
                <a:schemeClr val="tx1"/>
              </a:solidFill>
              <a:latin typeface="Cambria" panose="02040503050406030204" pitchFamily="18" charset="0"/>
            </a:rPr>
            <a:t>Bio otpad čini oko trećinu ukupnog kućnog otpada</a:t>
          </a:r>
        </a:p>
      </dgm:t>
    </dgm:pt>
    <dgm:pt modelId="{ED633875-B97B-5D41-857C-C104A067158A}" type="parTrans" cxnId="{9E885D10-BA77-0248-89B0-3DF77F2DC04A}">
      <dgm:prSet/>
      <dgm:spPr/>
      <dgm:t>
        <a:bodyPr/>
        <a:lstStyle/>
        <a:p>
          <a:endParaRPr lang="en-US"/>
        </a:p>
      </dgm:t>
    </dgm:pt>
    <dgm:pt modelId="{5E29C1C9-277E-9548-8482-B87D276E3CAE}" type="sibTrans" cxnId="{9E885D10-BA77-0248-89B0-3DF77F2DC04A}">
      <dgm:prSet/>
      <dgm:spPr/>
      <dgm:t>
        <a:bodyPr/>
        <a:lstStyle/>
        <a:p>
          <a:endParaRPr lang="en-US"/>
        </a:p>
      </dgm:t>
    </dgm:pt>
    <dgm:pt modelId="{0BD1D01D-70F4-AA42-973F-201A4DBC287D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  <a:latin typeface="Cambria" panose="02040503050406030204" pitchFamily="18" charset="0"/>
            </a:rPr>
            <a:t>Najčešće se odlaže na odlagalište što je najmanje poželjna varijanta</a:t>
          </a:r>
        </a:p>
      </dgm:t>
    </dgm:pt>
    <dgm:pt modelId="{22C4B158-3FB8-4C49-B930-CC6C3E56FA30}" type="parTrans" cxnId="{2F92F853-7D21-DE40-965D-A68211BDD853}">
      <dgm:prSet/>
      <dgm:spPr/>
      <dgm:t>
        <a:bodyPr/>
        <a:lstStyle/>
        <a:p>
          <a:endParaRPr lang="en-US"/>
        </a:p>
      </dgm:t>
    </dgm:pt>
    <dgm:pt modelId="{5C310713-ACF7-A248-BAB7-EF67DABE2A32}" type="sibTrans" cxnId="{2F92F853-7D21-DE40-965D-A68211BDD853}">
      <dgm:prSet/>
      <dgm:spPr/>
      <dgm:t>
        <a:bodyPr/>
        <a:lstStyle/>
        <a:p>
          <a:endParaRPr lang="en-US"/>
        </a:p>
      </dgm:t>
    </dgm:pt>
    <dgm:pt modelId="{01DA205B-D4A4-A441-AFC7-B0BEBC60D839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Predstavlja vrijednu sirovinu za proizvodnju kvalitetnog </a:t>
          </a:r>
          <a:r>
            <a:rPr lang="hr-HR" dirty="0" err="1">
              <a:solidFill>
                <a:schemeClr val="tx1"/>
              </a:solidFill>
            </a:rPr>
            <a:t>biokomposta</a:t>
          </a:r>
          <a:r>
            <a:rPr lang="hr-HR" dirty="0">
              <a:solidFill>
                <a:schemeClr val="tx1"/>
              </a:solidFill>
            </a:rPr>
            <a:t>, koji hrani biljke, osigurava prozračnost tla i sprječava isušivanje</a:t>
          </a:r>
        </a:p>
      </dgm:t>
    </dgm:pt>
    <dgm:pt modelId="{5EB0E438-A5AA-0A46-AB70-D87200A6DAF0}" type="parTrans" cxnId="{1C08ADDC-6FE8-3244-AC12-B48299528A29}">
      <dgm:prSet/>
      <dgm:spPr/>
      <dgm:t>
        <a:bodyPr/>
        <a:lstStyle/>
        <a:p>
          <a:endParaRPr lang="en-US"/>
        </a:p>
      </dgm:t>
    </dgm:pt>
    <dgm:pt modelId="{B3950B90-119A-0549-B0C6-C715F2234967}" type="sibTrans" cxnId="{1C08ADDC-6FE8-3244-AC12-B48299528A29}">
      <dgm:prSet/>
      <dgm:spPr/>
      <dgm:t>
        <a:bodyPr/>
        <a:lstStyle/>
        <a:p>
          <a:endParaRPr lang="en-US"/>
        </a:p>
      </dgm:t>
    </dgm:pt>
    <dgm:pt modelId="{AFC15E4F-26CB-2B42-91E4-5640933874C8}" type="pres">
      <dgm:prSet presAssocID="{882066A7-3F4C-2446-9BFB-E1FB46656F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84340422-B6EA-9744-8482-E120EE0452CD}" type="pres">
      <dgm:prSet presAssocID="{0E4C31EB-FF8B-8F48-901A-A932CE97B64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709C67A-7660-E04E-BFC6-053A72F0B2F5}" type="pres">
      <dgm:prSet presAssocID="{35778B41-FD21-4048-8126-43750B7D517D}" presName="spacer" presStyleCnt="0"/>
      <dgm:spPr/>
    </dgm:pt>
    <dgm:pt modelId="{EF70F457-E704-8144-ABDE-4C1D85760316}" type="pres">
      <dgm:prSet presAssocID="{E1CB0E79-ADAC-8547-B5E9-43D67278CF2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B4E519F-D73B-F14F-AEB8-891F2BAFDAD1}" type="pres">
      <dgm:prSet presAssocID="{5E29C1C9-277E-9548-8482-B87D276E3CAE}" presName="spacer" presStyleCnt="0"/>
      <dgm:spPr/>
    </dgm:pt>
    <dgm:pt modelId="{EEBBB7B9-4F24-E54D-9C15-D6950D3A2B0F}" type="pres">
      <dgm:prSet presAssocID="{0BD1D01D-70F4-AA42-973F-201A4DBC287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E68BAAB-A289-AA4C-BAE7-CF2F3FF0F205}" type="pres">
      <dgm:prSet presAssocID="{5C310713-ACF7-A248-BAB7-EF67DABE2A32}" presName="spacer" presStyleCnt="0"/>
      <dgm:spPr/>
    </dgm:pt>
    <dgm:pt modelId="{8AE8D910-5129-CB43-94AB-82FD7856567A}" type="pres">
      <dgm:prSet presAssocID="{01DA205B-D4A4-A441-AFC7-B0BEBC60D83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60EE184-A9DD-1C4F-BBD4-6783B6E461D6}" type="presOf" srcId="{01DA205B-D4A4-A441-AFC7-B0BEBC60D839}" destId="{8AE8D910-5129-CB43-94AB-82FD7856567A}" srcOrd="0" destOrd="0" presId="urn:microsoft.com/office/officeart/2005/8/layout/vList2"/>
    <dgm:cxn modelId="{8E4EDBA7-52C0-D244-96FA-2352DF788AE4}" type="presOf" srcId="{882066A7-3F4C-2446-9BFB-E1FB46656F56}" destId="{AFC15E4F-26CB-2B42-91E4-5640933874C8}" srcOrd="0" destOrd="0" presId="urn:microsoft.com/office/officeart/2005/8/layout/vList2"/>
    <dgm:cxn modelId="{C199017F-2828-D842-B708-9837D0C7E861}" srcId="{882066A7-3F4C-2446-9BFB-E1FB46656F56}" destId="{0E4C31EB-FF8B-8F48-901A-A932CE97B64B}" srcOrd="0" destOrd="0" parTransId="{BDC3EFAE-5312-D541-B3BA-2B48B980F03F}" sibTransId="{35778B41-FD21-4048-8126-43750B7D517D}"/>
    <dgm:cxn modelId="{2F92F853-7D21-DE40-965D-A68211BDD853}" srcId="{882066A7-3F4C-2446-9BFB-E1FB46656F56}" destId="{0BD1D01D-70F4-AA42-973F-201A4DBC287D}" srcOrd="2" destOrd="0" parTransId="{22C4B158-3FB8-4C49-B930-CC6C3E56FA30}" sibTransId="{5C310713-ACF7-A248-BAB7-EF67DABE2A32}"/>
    <dgm:cxn modelId="{9D75CAD0-27EC-6743-AA9D-93D8781EA92F}" type="presOf" srcId="{E1CB0E79-ADAC-8547-B5E9-43D67278CF22}" destId="{EF70F457-E704-8144-ABDE-4C1D85760316}" srcOrd="0" destOrd="0" presId="urn:microsoft.com/office/officeart/2005/8/layout/vList2"/>
    <dgm:cxn modelId="{CF184FE2-E414-7F46-A3CA-C08B3FF01DE4}" type="presOf" srcId="{0E4C31EB-FF8B-8F48-901A-A932CE97B64B}" destId="{84340422-B6EA-9744-8482-E120EE0452CD}" srcOrd="0" destOrd="0" presId="urn:microsoft.com/office/officeart/2005/8/layout/vList2"/>
    <dgm:cxn modelId="{402E5892-2449-CE45-A9BB-8C6654F96ED8}" type="presOf" srcId="{0BD1D01D-70F4-AA42-973F-201A4DBC287D}" destId="{EEBBB7B9-4F24-E54D-9C15-D6950D3A2B0F}" srcOrd="0" destOrd="0" presId="urn:microsoft.com/office/officeart/2005/8/layout/vList2"/>
    <dgm:cxn modelId="{9E885D10-BA77-0248-89B0-3DF77F2DC04A}" srcId="{882066A7-3F4C-2446-9BFB-E1FB46656F56}" destId="{E1CB0E79-ADAC-8547-B5E9-43D67278CF22}" srcOrd="1" destOrd="0" parTransId="{ED633875-B97B-5D41-857C-C104A067158A}" sibTransId="{5E29C1C9-277E-9548-8482-B87D276E3CAE}"/>
    <dgm:cxn modelId="{1C08ADDC-6FE8-3244-AC12-B48299528A29}" srcId="{882066A7-3F4C-2446-9BFB-E1FB46656F56}" destId="{01DA205B-D4A4-A441-AFC7-B0BEBC60D839}" srcOrd="3" destOrd="0" parTransId="{5EB0E438-A5AA-0A46-AB70-D87200A6DAF0}" sibTransId="{B3950B90-119A-0549-B0C6-C715F2234967}"/>
    <dgm:cxn modelId="{21939EAC-8CFA-844B-814B-29FFFA192FCA}" type="presParOf" srcId="{AFC15E4F-26CB-2B42-91E4-5640933874C8}" destId="{84340422-B6EA-9744-8482-E120EE0452CD}" srcOrd="0" destOrd="0" presId="urn:microsoft.com/office/officeart/2005/8/layout/vList2"/>
    <dgm:cxn modelId="{50CD1E8C-1EB8-1E42-8263-1BB3FB6AF159}" type="presParOf" srcId="{AFC15E4F-26CB-2B42-91E4-5640933874C8}" destId="{3709C67A-7660-E04E-BFC6-053A72F0B2F5}" srcOrd="1" destOrd="0" presId="urn:microsoft.com/office/officeart/2005/8/layout/vList2"/>
    <dgm:cxn modelId="{B4D620AF-50EE-2140-96DD-EF8045E95338}" type="presParOf" srcId="{AFC15E4F-26CB-2B42-91E4-5640933874C8}" destId="{EF70F457-E704-8144-ABDE-4C1D85760316}" srcOrd="2" destOrd="0" presId="urn:microsoft.com/office/officeart/2005/8/layout/vList2"/>
    <dgm:cxn modelId="{01D85241-A557-0A45-AE29-C31B64CDCD52}" type="presParOf" srcId="{AFC15E4F-26CB-2B42-91E4-5640933874C8}" destId="{9B4E519F-D73B-F14F-AEB8-891F2BAFDAD1}" srcOrd="3" destOrd="0" presId="urn:microsoft.com/office/officeart/2005/8/layout/vList2"/>
    <dgm:cxn modelId="{FF1D6384-925B-6940-9758-43D474BE4A03}" type="presParOf" srcId="{AFC15E4F-26CB-2B42-91E4-5640933874C8}" destId="{EEBBB7B9-4F24-E54D-9C15-D6950D3A2B0F}" srcOrd="4" destOrd="0" presId="urn:microsoft.com/office/officeart/2005/8/layout/vList2"/>
    <dgm:cxn modelId="{65FCE777-FA39-C141-81E9-173F68A1AA8F}" type="presParOf" srcId="{AFC15E4F-26CB-2B42-91E4-5640933874C8}" destId="{AE68BAAB-A289-AA4C-BAE7-CF2F3FF0F205}" srcOrd="5" destOrd="0" presId="urn:microsoft.com/office/officeart/2005/8/layout/vList2"/>
    <dgm:cxn modelId="{12DB4508-A259-0544-916F-49629D59FDD4}" type="presParOf" srcId="{AFC15E4F-26CB-2B42-91E4-5640933874C8}" destId="{8AE8D910-5129-CB43-94AB-82FD785656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8557B-B879-41AE-A89E-AF4D8A0CCC50}" type="datetimeFigureOut">
              <a:rPr lang="hr-HR" smtClean="0"/>
              <a:t>10.3.2019.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7DEF2-BD97-49B7-BF66-A21CE30659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525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7DEF2-BD97-49B7-BF66-A21CE3065919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179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885BA-2E58-C54C-A143-FC8D78B0B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D0FB93-314B-CE4B-9824-CF7980141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3D2B19-8F1E-7C4E-962A-29FE5AFD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D792-EBB3-43E7-B686-68A8E07CF496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B2A527-ECF8-A248-B623-DA895967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534541-8C73-204E-BC19-06A9A799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364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EB3B82-D4F6-B047-B8B6-5F3651B3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5B3370-8A42-E847-82BD-DF56A684F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75E422-7B19-4E4F-9926-A5F2DF6E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9934-9E0F-43C2-8B47-7740B9278687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5C63CB-8ABC-AC48-8C41-2636C36E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EB1D12-0962-364E-8656-4F0D9B95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529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220F77-FE94-D342-B82C-08B9C1AB4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E35491-3C81-7149-96B0-72476A262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C429E9-CEB3-2A43-BBFA-C7E4B5CA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D74-3AF0-4E5B-AC7F-76462843DF6D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7C727E-AFC7-D24C-9F32-B345FB42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1EC875-675E-4946-B22C-94977792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591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719263"/>
            <a:ext cx="5384800" cy="4411662"/>
          </a:xfrm>
        </p:spPr>
        <p:txBody>
          <a:bodyPr>
            <a:normAutofit/>
          </a:bodyPr>
          <a:lstStyle/>
          <a:p>
            <a:pPr lvl="0"/>
            <a:endParaRPr lang="hr-HR" noProof="0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4CA1A8DA-5264-B543-9861-D246AEB4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43606-A58C-4696-B4A2-11C4394E1B52}" type="datetime1">
              <a:rPr lang="hr-HR" altLang="en-US" smtClean="0"/>
              <a:t>10.3.2019.</a:t>
            </a:fld>
            <a:endParaRPr lang="hr-HR" alt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A5FA86D5-7AC5-BD48-88F6-F1C55E5E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072F6169-DCD5-7540-9CED-E24940AE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49892-2AEB-1140-9403-76EDA13F46DD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40772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AF26E-45C5-334B-923F-26E1B194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A1EF80-EC71-254A-AB72-0359F46C2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BBAD83-74C6-1446-BB2B-D5DB14CC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531FD-DBF2-4FD5-9663-551F28ED8FDE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BC24D7-D11B-434B-A5D4-B17FD76D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9EAEE-0076-9C48-AEA8-B8CB7CCA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921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6FCE03-A650-2B4B-B0D1-2C03424C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58F9EB-A3E0-E740-8702-FDD6F7F27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C161E6-9E40-1A45-8A23-EA2CBC2E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F4DBA-81F1-484B-AEC3-D2DCF5F1C594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A462C7-D6F2-E845-9D83-9473E253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61A051-B193-294D-A98B-67B77F34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836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F4A91-F634-F140-911A-2ECB8543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9E86C8-C72B-6347-8090-193A738A7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A36EB1-F1D8-A14C-AE2C-9D6E54852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6E28C8-5528-CE4F-BEA3-7FA147903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56D5-57A4-49A8-9928-232B63258003}" type="datetime1">
              <a:rPr lang="hr-HR" smtClean="0"/>
              <a:t>10.3.2019.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03D4A7-548D-C547-9F8E-9EEB6C61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CEF6C9-BF27-7C4B-9592-9D08FB32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996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83D771-8E01-A043-8936-AECEA29A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B77162-9BC1-BA49-890E-C33E9DC0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1FE288-2CE0-D24C-A3A8-824804856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99570A-5018-A04B-A356-330987DD3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6E9FF7-9E95-8E47-990F-89003A541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A98F91-4B61-8F41-8DC3-027179A6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E355-13CA-4B9C-9D18-6491A5AE35C8}" type="datetime1">
              <a:rPr lang="hr-HR" smtClean="0"/>
              <a:t>10.3.2019.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27A63A-100C-9843-8D06-366002F7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740E20-2F8F-F949-AA33-09A6A1ED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008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93824-AA8D-9449-ABB6-76E5E947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CF1993-37BB-7F45-B9A4-6D860E29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9807-03E2-46B0-98C0-BB64A7CF489A}" type="datetime1">
              <a:rPr lang="hr-HR" smtClean="0"/>
              <a:t>10.3.2019.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1AC25C-708E-AC42-926E-12361AB8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61465B-519F-CC40-A032-96392A58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687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A4AB5D-3550-8449-ACE1-5DB9DEF5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C044-CC64-4351-BFC5-AD2553F649BC}" type="datetime1">
              <a:rPr lang="hr-HR" smtClean="0"/>
              <a:t>10.3.2019.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68965D-1775-3847-BF76-EEF1A74C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CA9639-1398-5F41-B967-1B907547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850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E60FB0-A220-D346-B7AA-D2F6032A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9EE69D-80A0-6340-BFFD-445B462F3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5BFB98-0F79-9944-A2C5-B6C9F6244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FAAB5D-9341-5A4B-8AE8-981C11E2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E6E2-C51D-4769-B323-A8423E79A832}" type="datetime1">
              <a:rPr lang="hr-HR" smtClean="0"/>
              <a:t>10.3.2019.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AD3A92-AAA3-A64F-8B78-C02C6061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5D7EDC-79CE-F945-ACBB-491AB6B5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837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3B8F6-818F-8244-A057-69333874F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13F166-6FC9-5E4D-8CC5-7CE49137C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341FC0-D182-7845-99D0-D9F954D0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CA5CFB-A313-5E4D-98C8-1E1CA6CDD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41BC-3B59-4FDB-ABFA-F99B83F2334C}" type="datetime1">
              <a:rPr lang="hr-HR" smtClean="0"/>
              <a:t>10.3.2019.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27B62A-1E42-1D4E-B67D-4EDAA119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54B21-2FC9-084C-85AA-DF301317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688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E876D6-7FBB-EB4C-B2C7-721106B9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2AD18D-0A74-F14D-8786-1ABAF9749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4F6773-78B4-E846-9E15-E5645D1D2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36376-46AA-4D9B-9FD8-0C7BEDFF72A2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BA79E2-0FE5-8E4F-AC1B-866AA3319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BBF3B3-569C-6E4B-98F2-DEC6A0B92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8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albanyinstitute.org/collections/objects/images/bottle.jpg&amp;imgrefurl=http://www.albanyinstitute.org/collections/objects/bottle.htm&amp;h=455&amp;w=300&amp;sz=26&amp;tbnid=BAggfqlNeUsJ:&amp;tbnh=124&amp;tbnw=81&amp;hl=en&amp;start=1&amp;prev=/images?q%3Dbottle%26svnum%3D10%26hl%3Den%26lr%3D%26sa%3DN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eurocosm.com/Application/images/cornish-blue-kitchen-ware/plates-lg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google.com/imgres?imgurl=http://www.wpmi.com/weather/BaldwinEMC/Images/window.jpg&amp;imgrefurl=http://www.wpmi.com/weather/BaldwinEMC/EnergyTips.aspx&amp;h=256&amp;w=256&amp;sz=27&amp;tbnid=Xu7OVWwAaOgJ:&amp;tbnh=107&amp;tbnw=107&amp;hl=en&amp;prev=/images?q%3Dwindow%26hl%3Den%26lr%3D&amp;oi=imagesr&amp;start=3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20.jpeg"/><Relationship Id="rId10" Type="http://schemas.openxmlformats.org/officeDocument/2006/relationships/hyperlink" Target="http://images.google.com/imgres?imgurl=http://www.calglass-pcc.com/catalog/food/straight-sided/images/9oz-straight-sided-jar-HH-R.jpg&amp;imgrefurl=http://www.calglass-pcc.com/catalog/food/straight-sided/straight-sided_bottles.htm&amp;h=700&amp;w=577&amp;sz=82&amp;tbnid=EcHWRGlu6lwJ:&amp;tbnh=137&amp;tbnw=113&amp;prev=/images?q%3Djar%26hl%3Den%26lr%3D&amp;oi=imagesr&amp;start=1" TargetMode="External"/><Relationship Id="rId4" Type="http://schemas.openxmlformats.org/officeDocument/2006/relationships/hyperlink" Target="http://data.pg2k.hd.org/_exhibits/light/light-bulb-glowing-filament-bg-AHD.jpg" TargetMode="External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http://www.recoup.org/pix/pageimages/apme6.gif" TargetMode="External"/><Relationship Id="rId3" Type="http://schemas.openxmlformats.org/officeDocument/2006/relationships/image" Target="http://www.recoup.org/pix/pageimages/apme1.gif" TargetMode="External"/><Relationship Id="rId7" Type="http://schemas.openxmlformats.org/officeDocument/2006/relationships/image" Target="http://www.recoup.org/pix/pageimages/apme4.gif" TargetMode="External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http://www.recoup.org/pix/pageimages/apme3.gif" TargetMode="External"/><Relationship Id="rId5" Type="http://schemas.openxmlformats.org/officeDocument/2006/relationships/image" Target="http://www.recoup.org/pix/pageimages/apme2.gif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http://www.recoup.org/pix/pageimages/apme5.gif" TargetMode="External"/><Relationship Id="rId1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ED1C33-7E03-244A-B168-F7B9DE75C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175" y="196850"/>
            <a:ext cx="9144000" cy="2387600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92D050"/>
                </a:solidFill>
                <a:latin typeface="Cambria" panose="02040503050406030204" pitchFamily="18" charset="0"/>
              </a:rPr>
              <a:t>ZELENO SRCE ZAGORJA</a:t>
            </a:r>
            <a:r>
              <a:rPr lang="hr-HR" sz="4000" b="1" dirty="0">
                <a:latin typeface="Cambria" panose="02040503050406030204" pitchFamily="18" charset="0"/>
              </a:rPr>
              <a:t/>
            </a:r>
            <a:br>
              <a:rPr lang="hr-HR" sz="4000" b="1" dirty="0">
                <a:latin typeface="Cambria" panose="02040503050406030204" pitchFamily="18" charset="0"/>
              </a:rPr>
            </a:br>
            <a:r>
              <a:rPr lang="hr-HR" sz="4000" b="1" dirty="0">
                <a:latin typeface="Cambria" panose="02040503050406030204" pitchFamily="18" charset="0"/>
              </a:rPr>
              <a:t/>
            </a:r>
            <a:br>
              <a:rPr lang="hr-HR" sz="4000" b="1" dirty="0">
                <a:latin typeface="Cambria" panose="02040503050406030204" pitchFamily="18" charset="0"/>
              </a:rPr>
            </a:br>
            <a:r>
              <a:rPr lang="hr-HR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Kako i zašto od</a:t>
            </a:r>
            <a:r>
              <a:rPr lang="hr-HR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vajati otpad?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368C3C-7A04-CE49-B756-1C125CAA8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2575" y="2861470"/>
            <a:ext cx="8652933" cy="1862930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00B0F0"/>
                </a:solidFill>
                <a:latin typeface="Cambria" panose="02040503050406030204" pitchFamily="18" charset="0"/>
              </a:rPr>
              <a:t>Općina Bedekovčina</a:t>
            </a:r>
          </a:p>
          <a:p>
            <a:r>
              <a:rPr lang="hr-HR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12.03.2019.</a:t>
            </a:r>
          </a:p>
          <a:p>
            <a:r>
              <a:rPr lang="hr-HR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Interkonzalting</a:t>
            </a:r>
            <a:r>
              <a:rPr lang="hr-HR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 d.o.o.</a:t>
            </a:r>
          </a:p>
          <a:p>
            <a:r>
              <a:rPr lang="hr-HR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(Autor: Izv.prof.dr.sc. Sanja Kalambura)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</a:t>
            </a:fld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823E41A-B54B-4D8E-BE68-C26CD6ADB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33588" cy="167156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C100354-C901-49CC-ABBB-0B3E4A69E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291" y="4914717"/>
            <a:ext cx="5761768" cy="16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AB611D9-52FB-5448-A8CF-4C5780B8D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1936" y="44624"/>
            <a:ext cx="8864385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sz="3600" b="1" dirty="0">
                <a:latin typeface="Cambria" panose="02040503050406030204" pitchFamily="18" charset="0"/>
                <a:cs typeface="Calibri" pitchFamily="34" charset="0"/>
              </a:rPr>
              <a:t>Što smijemo odlagati u plave spremnike?</a:t>
            </a:r>
          </a:p>
        </p:txBody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xmlns="" id="{CC10A754-1C01-0443-AFC1-00B06F7700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2012" y="1569493"/>
            <a:ext cx="5895833" cy="4605883"/>
          </a:xfrm>
        </p:spPr>
        <p:txBody>
          <a:bodyPr>
            <a:normAutofit lnSpcReduction="10000"/>
          </a:bodyPr>
          <a:lstStyle/>
          <a:p>
            <a:pPr marL="107950" indent="0" algn="ctr">
              <a:buNone/>
            </a:pPr>
            <a:r>
              <a:rPr lang="hr-HR" altLang="sr-Latn-RS" sz="6600" b="1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✅</a:t>
            </a:r>
          </a:p>
          <a:p>
            <a:pPr marL="450850" indent="-342900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novine, časopise, prospekte, kataloge</a:t>
            </a:r>
          </a:p>
          <a:p>
            <a:pPr marL="450850" indent="-342900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bilježnice, knjige, telefonske imenike, slikovnice </a:t>
            </a:r>
          </a:p>
          <a:p>
            <a:pPr marL="450850" indent="-342900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pisaći i kompjuterski papir, pisma, uredske tiskovine, papirnate vrećice</a:t>
            </a:r>
          </a:p>
          <a:p>
            <a:pPr marL="450850" indent="-342900">
              <a:tabLst>
                <a:tab pos="4930775" algn="l"/>
                <a:tab pos="5241925" algn="l"/>
              </a:tabLst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mape, kartonske fascikle, valovitu ljepenku, kartonske kutije (bez ljepljive trake, plastike i stiropora </a:t>
            </a:r>
            <a:r>
              <a:rPr lang="hr-HR" altLang="sr-Latn-RS" sz="2400" b="1" dirty="0">
                <a:latin typeface="Cambria" panose="02040503050406030204" pitchFamily="18" charset="0"/>
                <a:cs typeface="Calibri" panose="020F0502020204030204" pitchFamily="34" charset="0"/>
              </a:rPr>
              <a:t>                                                                                        </a:t>
            </a:r>
          </a:p>
        </p:txBody>
      </p:sp>
      <p:sp>
        <p:nvSpPr>
          <p:cNvPr id="62466" name="Slide Number Placeholder 5">
            <a:extLst>
              <a:ext uri="{FF2B5EF4-FFF2-40B4-BE49-F238E27FC236}">
                <a16:creationId xmlns:a16="http://schemas.microsoft.com/office/drawing/2014/main" xmlns="" id="{93790FDE-A875-B441-AF81-A21ADE8D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A4AFC3-0D40-054D-BF27-53D3774D48F2}" type="slidenum">
              <a:rPr lang="en-US" altLang="sr-Latn-RS"/>
              <a:pPr/>
              <a:t>10</a:t>
            </a:fld>
            <a:endParaRPr lang="en-US" altLang="sr-Latn-R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AA8E43-4A02-FD4B-B3E7-475C49D80D3F}"/>
              </a:ext>
            </a:extLst>
          </p:cNvPr>
          <p:cNvSpPr txBox="1"/>
          <p:nvPr/>
        </p:nvSpPr>
        <p:spPr>
          <a:xfrm>
            <a:off x="7104064" y="1569493"/>
            <a:ext cx="4742193" cy="4473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6600" b="1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🚫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indigo papir 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ugljeni papir 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fotografije i foto papir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zauljeni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i prljavi papir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gumirane etikete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pelene i sl.   </a:t>
            </a:r>
          </a:p>
          <a:p>
            <a:pPr marL="452437" indent="-342900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endParaRPr lang="hr-HR" sz="2400" b="1" dirty="0">
              <a:solidFill>
                <a:srgbClr val="FF0000"/>
              </a:solidFill>
              <a:latin typeface="Cambria" panose="02040503050406030204" pitchFamily="18" charset="0"/>
              <a:cs typeface="Calibri" pitchFamily="34" charset="0"/>
            </a:endParaRPr>
          </a:p>
          <a:p>
            <a:pPr marL="109537">
              <a:spcBef>
                <a:spcPts val="400"/>
              </a:spcBef>
              <a:buClr>
                <a:srgbClr val="53548A"/>
              </a:buClr>
              <a:buSzPct val="68000"/>
              <a:defRPr/>
            </a:pPr>
            <a:endParaRPr lang="hr-HR" sz="2400" b="1" dirty="0">
              <a:solidFill>
                <a:srgbClr val="FF0000"/>
              </a:solidFill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4067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FEBADDB2-7D4C-EE4F-B17F-65AB15E10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1937" y="44624"/>
            <a:ext cx="728345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Recikliranje papira</a:t>
            </a:r>
          </a:p>
        </p:txBody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xmlns="" id="{B18BC4D3-20A7-1D41-8AD5-D17DB9D434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9433" y="1628775"/>
            <a:ext cx="8926655" cy="44717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 altLang="sr-Latn-RS" sz="2400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Recikliranje papira je vraćanje odbačenog papira (vlakana papira) u proizvod koji se može ponovno koristiti</a:t>
            </a:r>
          </a:p>
          <a:p>
            <a:pPr>
              <a:spcAft>
                <a:spcPts val="600"/>
              </a:spcAft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Gotovo sva proizvodnja papira, proizvedena prije izuma procesa za izradu drvenjače, bazirala se na reciklaži raznih vlaknastih materijala (krpe, ribarske mreže...)</a:t>
            </a:r>
          </a:p>
          <a:p>
            <a:pPr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Danas se reciklirani papir odnosno vlaknasti materijal izrađuje gotovo isključivo iz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prikupljenog starog papira</a:t>
            </a:r>
          </a:p>
          <a:p>
            <a:pPr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Vlakanca dobivena od starog papira </a:t>
            </a:r>
            <a:r>
              <a:rPr lang="vi-VN" altLang="sr-Latn-RS" sz="2400" dirty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mogu biti reciklirana pet do sedam puta</a:t>
            </a:r>
            <a:r>
              <a:rPr lang="hr-HR" altLang="sr-Latn-RS" sz="2400" dirty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prije nego što postanu previše kratka i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lomljiva,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kako bi poslužila za izradu novog papira</a:t>
            </a:r>
          </a:p>
        </p:txBody>
      </p:sp>
      <p:sp>
        <p:nvSpPr>
          <p:cNvPr id="58370" name="Slide Number Placeholder 5">
            <a:extLst>
              <a:ext uri="{FF2B5EF4-FFF2-40B4-BE49-F238E27FC236}">
                <a16:creationId xmlns:a16="http://schemas.microsoft.com/office/drawing/2014/main" xmlns="" id="{93C78BA6-C7B2-4342-860C-C8719F38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5F9E7F-94D8-A845-82CE-1F43FE054B78}" type="slidenum">
              <a:rPr lang="en-US" altLang="sr-Latn-RS"/>
              <a:pPr/>
              <a:t>11</a:t>
            </a:fld>
            <a:endParaRPr lang="en-US" altLang="sr-Latn-RS"/>
          </a:p>
        </p:txBody>
      </p:sp>
      <p:pic>
        <p:nvPicPr>
          <p:cNvPr id="58374" name="Picture 6">
            <a:extLst>
              <a:ext uri="{FF2B5EF4-FFF2-40B4-BE49-F238E27FC236}">
                <a16:creationId xmlns:a16="http://schemas.microsoft.com/office/drawing/2014/main" xmlns="" id="{3F9D6234-E990-644A-8A36-988F7FD6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031" y="2141540"/>
            <a:ext cx="2357578" cy="317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843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>
            <a:extLst>
              <a:ext uri="{FF2B5EF4-FFF2-40B4-BE49-F238E27FC236}">
                <a16:creationId xmlns:a16="http://schemas.microsoft.com/office/drawing/2014/main" xmlns="" id="{C3478E32-6780-EF43-B9DD-492BEF83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EC6C1F7-5C15-774C-B44E-8E2EF9EBF6D7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3A6FA1F2-8A49-F747-8A19-D7DC70D42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785" y="122238"/>
            <a:ext cx="8868865" cy="1295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STAKLA</a:t>
            </a:r>
          </a:p>
        </p:txBody>
      </p:sp>
      <p:sp>
        <p:nvSpPr>
          <p:cNvPr id="48134" name="TextBox 3">
            <a:extLst>
              <a:ext uri="{FF2B5EF4-FFF2-40B4-BE49-F238E27FC236}">
                <a16:creationId xmlns:a16="http://schemas.microsoft.com/office/drawing/2014/main" xmlns="" id="{AAAF5EAA-3571-6F42-994C-D643218B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9" y="1531511"/>
            <a:ext cx="7668548" cy="38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109537" indent="0" eaLnBrk="1" hangingPunct="1">
              <a:lnSpc>
                <a:spcPct val="90000"/>
              </a:lnSpc>
              <a:buClr>
                <a:srgbClr val="53548A"/>
              </a:buClr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Uobičajeno se za namjenu odvojenog sakupljanja stakla koriste </a:t>
            </a:r>
            <a:r>
              <a:rPr lang="hr-HR" altLang="sr-Latn-RS" sz="2400" b="1" dirty="0">
                <a:solidFill>
                  <a:srgbClr val="339966"/>
                </a:solidFill>
                <a:latin typeface="Cambria" panose="02040503050406030204" pitchFamily="18" charset="0"/>
              </a:rPr>
              <a:t>ZELENI SPREMNICI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Volumena 1, 2 ili 3 m</a:t>
            </a:r>
            <a:r>
              <a:rPr lang="hr-HR" altLang="sr-Latn-RS" sz="2400" baseline="30000" dirty="0">
                <a:latin typeface="Cambria" panose="02040503050406030204" pitchFamily="18" charset="0"/>
              </a:rPr>
              <a:t>3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postavljeni na javnim površinama, samostalno, u okviru zelenih otoka ili u reciklažnim dvorištima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Mogu biti i zelene kante, crne kante sa zelenim poklopcem ili zelene vreće</a:t>
            </a:r>
          </a:p>
          <a:p>
            <a:pPr eaLnBrk="1" hangingPunct="1">
              <a:lnSpc>
                <a:spcPct val="90000"/>
              </a:lnSpc>
              <a:buClr>
                <a:srgbClr val="53548A"/>
              </a:buClr>
            </a:pPr>
            <a:endParaRPr lang="hr-HR" altLang="sr-Latn-RS" sz="24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</p:txBody>
      </p:sp>
      <p:pic>
        <p:nvPicPr>
          <p:cNvPr id="48135" name="Picture 6">
            <a:extLst>
              <a:ext uri="{FF2B5EF4-FFF2-40B4-BE49-F238E27FC236}">
                <a16:creationId xmlns:a16="http://schemas.microsoft.com/office/drawing/2014/main" xmlns="" id="{803BB1BA-76D0-604E-97FF-3F87024E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83" y="4365803"/>
            <a:ext cx="2099431" cy="234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11EE7B3-8963-974A-BB0D-DF9045A82B4A}"/>
              </a:ext>
            </a:extLst>
          </p:cNvPr>
          <p:cNvSpPr/>
          <p:nvPr/>
        </p:nvSpPr>
        <p:spPr>
          <a:xfrm>
            <a:off x="8070472" y="1145737"/>
            <a:ext cx="3780429" cy="3892787"/>
          </a:xfrm>
          <a:prstGeom prst="wedgeRoundRect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hr-HR" altLang="sr-Latn-RS" dirty="0">
                <a:solidFill>
                  <a:schemeClr val="tx1"/>
                </a:solidFill>
                <a:latin typeface="Calibri" panose="020F0502020204030204" pitchFamily="34" charset="0"/>
              </a:rPr>
              <a:t>Recikliranjem se postiže</a:t>
            </a:r>
          </a:p>
          <a:p>
            <a:pPr>
              <a:lnSpc>
                <a:spcPct val="90000"/>
              </a:lnSpc>
            </a:pPr>
            <a:endParaRPr lang="hr-HR" altLang="sr-Latn-R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dirty="0">
                <a:solidFill>
                  <a:schemeClr val="tx1"/>
                </a:solidFill>
                <a:latin typeface="Calibri" panose="020F0502020204030204" pitchFamily="34" charset="0"/>
              </a:rPr>
              <a:t>manje opterećenje odlagališta komunalnim otpadom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hr-HR" altLang="sr-Latn-RS" sz="2000" dirty="0">
                <a:solidFill>
                  <a:schemeClr val="tx1"/>
                </a:solidFill>
                <a:latin typeface="Calibri" panose="020F0502020204030204" pitchFamily="34" charset="0"/>
              </a:rPr>
              <a:t> ušteda energije i sirovina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hr-HR" altLang="sr-Latn-RS" sz="2000" dirty="0">
                <a:solidFill>
                  <a:schemeClr val="tx1"/>
                </a:solidFill>
                <a:latin typeface="Calibri" panose="020F0502020204030204" pitchFamily="34" charset="0"/>
              </a:rPr>
              <a:t>smanjenje emisije CO</a:t>
            </a:r>
            <a:r>
              <a:rPr lang="hr-HR" altLang="sr-Latn-RS" sz="2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hr-HR" altLang="sr-Latn-RS" sz="2000" dirty="0">
                <a:solidFill>
                  <a:schemeClr val="tx1"/>
                </a:solidFill>
                <a:latin typeface="Calibri" panose="020F0502020204030204" pitchFamily="34" charset="0"/>
              </a:rPr>
              <a:t> za oko 20 % (u fazi taljenja stakla) i vode 50% (tijekom proizvodnje osnovnih sirovina)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9532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243D32ED-7F32-554B-94AA-8B5B2C3D4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967" y="351927"/>
            <a:ext cx="6073254" cy="1143000"/>
          </a:xfrm>
        </p:spPr>
        <p:txBody>
          <a:bodyPr/>
          <a:lstStyle/>
          <a:p>
            <a:pPr algn="ctr">
              <a:defRPr/>
            </a:pPr>
            <a:r>
              <a:rPr lang="hr-HR" sz="3600" b="1" dirty="0">
                <a:latin typeface="Cambria" panose="02040503050406030204" pitchFamily="18" charset="0"/>
                <a:cs typeface="Calibri" pitchFamily="34" charset="0"/>
              </a:rPr>
              <a:t>Vrste stakla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xmlns="" id="{F73038B1-EC52-4841-A59F-75C1479899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898663"/>
              </p:ext>
            </p:extLst>
          </p:nvPr>
        </p:nvGraphicFramePr>
        <p:xfrm>
          <a:off x="0" y="1417639"/>
          <a:ext cx="8284191" cy="443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843" name="Slide Number Placeholder 5">
            <a:extLst>
              <a:ext uri="{FF2B5EF4-FFF2-40B4-BE49-F238E27FC236}">
                <a16:creationId xmlns:a16="http://schemas.microsoft.com/office/drawing/2014/main" xmlns="" id="{4ED2AB36-DC31-E34E-BF2E-29F68001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85ED09-6885-8D45-9872-2A5BEE4D822D}" type="slidenum">
              <a:rPr lang="en-US" altLang="sr-Latn-RS"/>
              <a:pPr/>
              <a:t>13</a:t>
            </a:fld>
            <a:endParaRPr lang="en-US" altLang="sr-Latn-RS"/>
          </a:p>
        </p:txBody>
      </p:sp>
      <p:pic>
        <p:nvPicPr>
          <p:cNvPr id="35846" name="Picture 6">
            <a:extLst>
              <a:ext uri="{FF2B5EF4-FFF2-40B4-BE49-F238E27FC236}">
                <a16:creationId xmlns:a16="http://schemas.microsoft.com/office/drawing/2014/main" xmlns="" id="{27D09DF1-AB3A-A140-BCB5-4B3C2192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74" y="1640100"/>
            <a:ext cx="1933575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xmlns="" id="{A327EBE8-0E9F-6D48-97DC-D7039E57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66" y="402477"/>
            <a:ext cx="2153100" cy="246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CDAEA7C6-EB23-294B-8432-6372695C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34" y="2720501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B64690FC-5C23-FA4E-BFFA-681F9ADD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379" y="208757"/>
            <a:ext cx="127476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8C431DC-CA94-2F4B-8941-01580A55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191" y="4943060"/>
            <a:ext cx="2438515" cy="141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6608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E70E7BEA-C3FF-8244-8542-6F8066F59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4808" y="194749"/>
            <a:ext cx="7283450" cy="1143000"/>
          </a:xfrm>
        </p:spPr>
        <p:txBody>
          <a:bodyPr/>
          <a:lstStyle/>
          <a:p>
            <a:pPr algn="ctr">
              <a:defRPr/>
            </a:pPr>
            <a:r>
              <a:rPr lang="hr-HR" sz="3600" b="1" dirty="0">
                <a:latin typeface="Cambria" panose="02040503050406030204" pitchFamily="18" charset="0"/>
                <a:cs typeface="Calibri" pitchFamily="34" charset="0"/>
              </a:rPr>
              <a:t>Ambalažno staklo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xmlns="" id="{377187F3-F2E6-B845-B5F8-9F0125F83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4808" y="1547814"/>
            <a:ext cx="6576744" cy="328349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Staklena ambalaža predstavlja staklene boce za pića i hranu 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S obzirom na upotrebu može biti povratna ili jednokratna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Udio stakla u komunalnom otpadu iznosi 10 %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Prednost otpadne staklene ambalaže je mogućnost potpune reciklaže (bezbroj puta) i ponovnog korištenja</a:t>
            </a:r>
          </a:p>
        </p:txBody>
      </p:sp>
      <p:sp>
        <p:nvSpPr>
          <p:cNvPr id="38915" name="Slide Number Placeholder 5">
            <a:extLst>
              <a:ext uri="{FF2B5EF4-FFF2-40B4-BE49-F238E27FC236}">
                <a16:creationId xmlns:a16="http://schemas.microsoft.com/office/drawing/2014/main" xmlns="" id="{D04A793C-5B42-9C43-A7FA-735D6B33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63F07D-6E0E-8A40-A3B3-8440AA74AD55}" type="slidenum">
              <a:rPr lang="en-US" altLang="sr-Latn-RS"/>
              <a:pPr/>
              <a:t>14</a:t>
            </a:fld>
            <a:endParaRPr lang="en-US" altLang="sr-Latn-RS"/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xmlns="" id="{4243DE77-E185-B74C-813C-6AADCA46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07" y="3469142"/>
            <a:ext cx="4981639" cy="288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EF6FAE-E1B7-8C4A-B6B8-641120BB27FD}"/>
              </a:ext>
            </a:extLst>
          </p:cNvPr>
          <p:cNvSpPr/>
          <p:nvPr/>
        </p:nvSpPr>
        <p:spPr>
          <a:xfrm>
            <a:off x="724808" y="52493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hr-HR" altLang="sr-Latn-RS" sz="2400" b="1" dirty="0">
                <a:latin typeface="Cambria" panose="02040503050406030204" pitchFamily="18" charset="0"/>
                <a:cs typeface="Calibri" panose="020F0502020204030204" pitchFamily="34" charset="0"/>
              </a:rPr>
              <a:t>Staklo je kod provedbe odvojenog prikupljanja otpada  jedan od prioritetnih materijala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CC21CF79-F5E0-494D-85C9-986FEC225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2951"/>
            <a:ext cx="3417401" cy="227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637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BEFBDEDC-4E42-664D-B7CB-6DFE40211D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5140" y="84265"/>
            <a:ext cx="9154454" cy="1143000"/>
          </a:xfrm>
        </p:spPr>
        <p:txBody>
          <a:bodyPr/>
          <a:lstStyle/>
          <a:p>
            <a:pPr algn="ctr">
              <a:defRPr/>
            </a:pPr>
            <a:r>
              <a:rPr lang="hr-HR" sz="3600" b="1" dirty="0">
                <a:latin typeface="Cambria" panose="02040503050406030204" pitchFamily="18" charset="0"/>
                <a:cs typeface="Calibri" pitchFamily="34" charset="0"/>
              </a:rPr>
              <a:t>Što smijemo odlagati u zelene spremnike?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xmlns="" id="{DB653812-800A-3E47-AA16-C0995649E79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4150" y="1227265"/>
            <a:ext cx="3786402" cy="3017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sz="6600" b="1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    ✅</a:t>
            </a:r>
          </a:p>
          <a:p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boce</a:t>
            </a:r>
          </a:p>
          <a:p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staklenke</a:t>
            </a:r>
            <a:endParaRPr lang="en-GB" altLang="sr-Latn-R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altLang="sr-Latn-R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xmlns="" id="{A5DB0B81-9B65-794F-ADDB-1447E7A3E7E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527675" y="1050878"/>
            <a:ext cx="4745038" cy="533087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hr-HR" sz="6600" b="1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🚫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prozorsko staklo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automobilsko staklo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kristalno i optičko staklo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armirano staklo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 laboratorijsko staklo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staklena vuna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žarulje i fluorescentne svjetiljke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porculanski i keramički predmeti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ogledala</a:t>
            </a:r>
            <a:endParaRPr lang="en-GB" altLang="sr-Latn-R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988" name="Picture 5" descr="plates-lg">
            <a:hlinkClick r:id="rId2"/>
            <a:extLst>
              <a:ext uri="{FF2B5EF4-FFF2-40B4-BE49-F238E27FC236}">
                <a16:creationId xmlns:a16="http://schemas.microsoft.com/office/drawing/2014/main" xmlns="" id="{3393F922-56DB-4448-BB6E-93BF030C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594" y="5226212"/>
            <a:ext cx="1534449" cy="133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light-bulb-glowing-filament-bg-AHD">
            <a:hlinkClick r:id="rId4"/>
            <a:extLst>
              <a:ext uri="{FF2B5EF4-FFF2-40B4-BE49-F238E27FC236}">
                <a16:creationId xmlns:a16="http://schemas.microsoft.com/office/drawing/2014/main" xmlns="" id="{044D3F76-CF45-9343-B543-2F445EB2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16" y="3437282"/>
            <a:ext cx="1211320" cy="15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http://www.wpmi.com/weather/BaldwinEMC/EnergyTips.aspx">
            <a:hlinkClick r:id="rId6"/>
            <a:extLst>
              <a:ext uri="{FF2B5EF4-FFF2-40B4-BE49-F238E27FC236}">
                <a16:creationId xmlns:a16="http://schemas.microsoft.com/office/drawing/2014/main" xmlns="" id="{6A7EA18A-B70A-9347-B5A9-A8782C06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827" y="1270249"/>
            <a:ext cx="1956490" cy="19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 descr="bottle">
            <a:hlinkClick r:id="rId8"/>
            <a:extLst>
              <a:ext uri="{FF2B5EF4-FFF2-40B4-BE49-F238E27FC236}">
                <a16:creationId xmlns:a16="http://schemas.microsoft.com/office/drawing/2014/main" xmlns="" id="{2BB5872B-B28D-B249-A471-867E173FA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5" y="4549798"/>
            <a:ext cx="1196678" cy="183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9" descr="http://www.calglass-pcc.com/catalog/food/straight-sided/straight-sided_bottles.htm">
            <a:hlinkClick r:id="rId10"/>
            <a:extLst>
              <a:ext uri="{FF2B5EF4-FFF2-40B4-BE49-F238E27FC236}">
                <a16:creationId xmlns:a16="http://schemas.microsoft.com/office/drawing/2014/main" xmlns="" id="{0C41C963-F7DB-214A-A269-FB8DEA43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72" y="3207797"/>
            <a:ext cx="1530702" cy="185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9FBADE96-4982-2A43-8EF6-03D1C9D4064B}"/>
              </a:ext>
            </a:extLst>
          </p:cNvPr>
          <p:cNvSpPr txBox="1">
            <a:spLocks noChangeArrowheads="1"/>
          </p:cNvSpPr>
          <p:nvPr/>
        </p:nvSpPr>
        <p:spPr>
          <a:xfrm rot="20061034">
            <a:off x="2044588" y="3422008"/>
            <a:ext cx="6272021" cy="1427384"/>
          </a:xfrm>
          <a:prstGeom prst="rect">
            <a:avLst/>
          </a:prstGeom>
          <a:pattFill prst="pct90">
            <a:fgClr>
              <a:srgbClr val="FF3C19"/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6600" b="1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   </a:t>
            </a:r>
          </a:p>
          <a:p>
            <a:pPr marL="0" indent="0" algn="ctr">
              <a:buNone/>
            </a:pPr>
            <a:r>
              <a:rPr lang="hr-HR" altLang="sr-Latn-RS" sz="5800" b="1" dirty="0">
                <a:latin typeface="Calibri" panose="020F0502020204030204" pitchFamily="34" charset="0"/>
                <a:cs typeface="Calibri" panose="020F0502020204030204" pitchFamily="34" charset="0"/>
              </a:rPr>
              <a:t>Obavezno ispraznite sadržaj staklenki i boca te ih isperite prije odlaganja!</a:t>
            </a:r>
          </a:p>
          <a:p>
            <a:endParaRPr lang="hr-HR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9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74C8-D5F2-214D-8A68-D7C6AE7D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Prednosti recikliranja stakla</a:t>
            </a:r>
            <a:endParaRPr lang="hr-HR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FE0E5FE8-1320-AE49-BECA-78588A5761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138939"/>
              </p:ext>
            </p:extLst>
          </p:nvPr>
        </p:nvGraphicFramePr>
        <p:xfrm>
          <a:off x="838200" y="1337480"/>
          <a:ext cx="10515600" cy="5199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03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PLASTIKE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2AFD9-28A8-9746-9378-17BB10DCE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23" y="1825625"/>
            <a:ext cx="6572534" cy="4351338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</a:rPr>
              <a:t>Odvojeno se prikuplja sistemom povrata ambalaže, odnosi se na PET</a:t>
            </a:r>
          </a:p>
          <a:p>
            <a:r>
              <a:rPr lang="hr-HR" sz="2400" dirty="0">
                <a:latin typeface="Cambria" panose="02040503050406030204" pitchFamily="18" charset="0"/>
              </a:rPr>
              <a:t>Ostala plastika se prikuplja u žutim spremnicima, žutim kantama ili žutim vrećama</a:t>
            </a:r>
          </a:p>
          <a:p>
            <a:r>
              <a:rPr lang="hr-HR" sz="2400" dirty="0">
                <a:latin typeface="Cambria" panose="02040503050406030204" pitchFamily="18" charset="0"/>
              </a:rPr>
              <a:t>Uobičajeno su spremnici smješteni na javnim površinama ili u reciklažnim dvorištima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D436A87-7E2A-644B-A257-000CEB284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3557" y="1825625"/>
            <a:ext cx="5218443" cy="4740345"/>
          </a:xfrm>
          <a:prstGeom prst="rect">
            <a:avLst/>
          </a:prstGeom>
          <a:noFill/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34118BB6-1DA0-3441-B3D3-25F742D7D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51" y="4418439"/>
            <a:ext cx="3086265" cy="195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578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F6222-FF06-2D45-BBE9-E71B2E8B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PLASTIKE</a:t>
            </a:r>
            <a:endParaRPr lang="hr-HR" dirty="0"/>
          </a:p>
        </p:txBody>
      </p:sp>
      <p:pic>
        <p:nvPicPr>
          <p:cNvPr id="4" name="Picture 6" descr="http://www.recoup.org/pix/pageimages/apme1.gif">
            <a:extLst>
              <a:ext uri="{FF2B5EF4-FFF2-40B4-BE49-F238E27FC236}">
                <a16:creationId xmlns:a16="http://schemas.microsoft.com/office/drawing/2014/main" xmlns="" id="{E6F50BCC-4956-E24B-ACF0-F501B07DD4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40" y="1690688"/>
            <a:ext cx="2260623" cy="22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www.recoup.org/pix/pageimages/apme2.gif">
            <a:extLst>
              <a:ext uri="{FF2B5EF4-FFF2-40B4-BE49-F238E27FC236}">
                <a16:creationId xmlns:a16="http://schemas.microsoft.com/office/drawing/2014/main" xmlns="" id="{0FFA632D-BF95-E645-9A02-82DB428B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31" y="1690688"/>
            <a:ext cx="19446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recoup.org/pix/pageimages/apme4.gif">
            <a:extLst>
              <a:ext uri="{FF2B5EF4-FFF2-40B4-BE49-F238E27FC236}">
                <a16:creationId xmlns:a16="http://schemas.microsoft.com/office/drawing/2014/main" xmlns="" id="{85034BCD-E663-884B-A821-5F222497E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981" y="1709133"/>
            <a:ext cx="19415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www.recoup.org/pix/pageimages/apme5.gif">
            <a:extLst>
              <a:ext uri="{FF2B5EF4-FFF2-40B4-BE49-F238E27FC236}">
                <a16:creationId xmlns:a16="http://schemas.microsoft.com/office/drawing/2014/main" xmlns="" id="{7F2001EE-8366-D449-94BE-366760169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56" y="1669719"/>
            <a:ext cx="1941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www.recoup.org/pix/pageimages/apme3.gif">
            <a:extLst>
              <a:ext uri="{FF2B5EF4-FFF2-40B4-BE49-F238E27FC236}">
                <a16:creationId xmlns:a16="http://schemas.microsoft.com/office/drawing/2014/main" xmlns="" id="{79A5BF90-B0D3-054F-B490-99ED4331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75" y="3997348"/>
            <a:ext cx="18923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http://www.recoup.org/pix/pageimages/apme6.gif">
            <a:extLst>
              <a:ext uri="{FF2B5EF4-FFF2-40B4-BE49-F238E27FC236}">
                <a16:creationId xmlns:a16="http://schemas.microsoft.com/office/drawing/2014/main" xmlns="" id="{3376B590-F08C-5E41-8FB1-C0CE12E2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31" y="3951311"/>
            <a:ext cx="19748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144">
            <a:extLst>
              <a:ext uri="{FF2B5EF4-FFF2-40B4-BE49-F238E27FC236}">
                <a16:creationId xmlns:a16="http://schemas.microsoft.com/office/drawing/2014/main" xmlns="" id="{94ECE360-378D-AE42-AEE7-E22F8AAA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138" y="4347868"/>
            <a:ext cx="1779102" cy="181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983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8BBF7-4001-BF4C-9D8C-36C11558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PLASTIKE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C7BD54-9B7A-EF44-A552-5952B35F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altLang="sr-Latn-RS" dirty="0">
                <a:latin typeface="Cambria" panose="02040503050406030204" pitchFamily="18" charset="0"/>
                <a:cs typeface="Calibri" panose="020F0502020204030204" pitchFamily="34" charset="0"/>
              </a:rPr>
              <a:t>U komunalnom otpadu ambalažni otpad zauzima 1-4 % masenog udjela i 20-30 % volumnog udjela</a:t>
            </a:r>
          </a:p>
          <a:p>
            <a:pPr algn="just">
              <a:buNone/>
            </a:pPr>
            <a:endParaRPr lang="hr-HR" altLang="sr-Latn-RS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hr-HR" altLang="sr-Latn-RS" dirty="0">
                <a:latin typeface="Cambria" panose="02040503050406030204" pitchFamily="18" charset="0"/>
                <a:cs typeface="Calibri" panose="020F0502020204030204" pitchFamily="34" charset="0"/>
              </a:rPr>
              <a:t>Općenito je udio plastike u komunalnom otpadu oko 11 % od čega je 40 % PET amabalaža</a:t>
            </a:r>
          </a:p>
          <a:p>
            <a:pPr algn="just"/>
            <a:endParaRPr lang="hr-HR" altLang="sr-Latn-RS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hr-HR" altLang="sr-Latn-RS" b="1" i="1" u="sng" dirty="0">
                <a:latin typeface="Cambria" panose="02040503050406030204" pitchFamily="18" charset="0"/>
                <a:cs typeface="Calibri" panose="020F0502020204030204" pitchFamily="34" charset="0"/>
              </a:rPr>
              <a:t>Veliko opterećenje za okoliš posebice odlagališta otpada jer se zauzimaju i onečišćuju velike površine tla!</a:t>
            </a: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3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471967-4DA1-EC49-AAC9-34807A0D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77BB63-E935-8641-96ED-9E7C9A79E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skoda_6yx01l0f-måger på losseplads">
            <a:extLst>
              <a:ext uri="{FF2B5EF4-FFF2-40B4-BE49-F238E27FC236}">
                <a16:creationId xmlns:a16="http://schemas.microsoft.com/office/drawing/2014/main" xmlns="" id="{0648C092-E690-D64C-9D50-80644C40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1017"/>
            <a:ext cx="10766946" cy="681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48DFEFF2-8260-9946-B12B-CAC3FB631CA1}"/>
              </a:ext>
            </a:extLst>
          </p:cNvPr>
          <p:cNvSpPr txBox="1">
            <a:spLocks noChangeArrowheads="1"/>
          </p:cNvSpPr>
          <p:nvPr/>
        </p:nvSpPr>
        <p:spPr>
          <a:xfrm>
            <a:off x="3630305" y="4312693"/>
            <a:ext cx="6155140" cy="10329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hr-HR" dirty="0">
                <a:latin typeface="Cambria" panose="02040503050406030204" pitchFamily="18" charset="0"/>
                <a:cs typeface="Calibri" pitchFamily="34" charset="0"/>
              </a:rPr>
              <a:t> „PUTOVANJE” OTPADA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F171CC-706D-B644-B0FD-05491E86D46C}"/>
              </a:ext>
            </a:extLst>
          </p:cNvPr>
          <p:cNvSpPr txBox="1"/>
          <p:nvPr/>
        </p:nvSpPr>
        <p:spPr>
          <a:xfrm>
            <a:off x="3780430" y="3643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57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A27B5-166D-8343-AE65-7749CA6F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</a:rPr>
              <a:t>Upotreba reciklirane plastike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872B51-8115-BD4A-8B33-42C53CD3E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vrlo široka paleta proizvoda (vreće za spavanje, novi materijali za pakiranje, industrijska vlakna, zidni i podni pokrovi, a sve češće za proizvodnju odjeće - potrebno je oko 25 boca da se napravi jedna jakna)</a:t>
            </a: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56 % recikliranog PET koristi se za proizvodnju vlakana (sagovi i odjeća)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13 % se koristi za proizvodnju novih boca (za prehrambenu i neprehrambenu industriju)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29 % recikliranog HDPE ide u proizvodnju novih boca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18 % koristi se u proizvodnji cijevi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ostalo se koristi u proizvodima za vrt, klupe, stolovi, plastični filmovi i drugi proizvodi koji se izrađuju injekcijskim moduliranjem (dijelovi automobila) 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endParaRPr lang="hr-HR" altLang="sr-Latn-RS" dirty="0">
              <a:solidFill>
                <a:srgbClr val="000000"/>
              </a:solidFill>
              <a:latin typeface="Cambria" panose="02040503050406030204" pitchFamily="18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2578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METALA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2AFD9-28A8-9746-9378-17BB10DCE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>
                <a:latin typeface="Cambria" panose="02040503050406030204" pitchFamily="18" charset="0"/>
              </a:rPr>
              <a:t>Metal se u cijelosti može reciklirati</a:t>
            </a:r>
          </a:p>
          <a:p>
            <a:endParaRPr lang="hr-HR" dirty="0">
              <a:latin typeface="Cambria" panose="020405030504060302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latin typeface="Cambria" panose="02040503050406030204" pitchFamily="18" charset="0"/>
              </a:rPr>
              <a:t>Aluminijske limenke</a:t>
            </a: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latin typeface="Cambria" panose="02040503050406030204" pitchFamily="18" charset="0"/>
              </a:rPr>
              <a:t>Bakrene žice</a:t>
            </a: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latin typeface="Cambria" panose="02040503050406030204" pitchFamily="18" charset="0"/>
              </a:rPr>
              <a:t>Legure</a:t>
            </a: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latin typeface="Cambria" panose="02040503050406030204" pitchFamily="18" charset="0"/>
              </a:rPr>
              <a:t>Čelik</a:t>
            </a:r>
          </a:p>
          <a:p>
            <a:endParaRPr lang="hr-HR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hr-HR" dirty="0">
                <a:latin typeface="Cambria" panose="02040503050406030204" pitchFamily="18" charset="0"/>
              </a:rPr>
              <a:t>Najčešći način prikupljanja je u reciklažnim dvorištima (stacionarnim ili pokretnim)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286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TEKSTILA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2AFD9-28A8-9746-9378-17BB10DCE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</a:rPr>
              <a:t>Sve se češće pribjegava recikliranju tekstila</a:t>
            </a:r>
          </a:p>
          <a:p>
            <a:r>
              <a:rPr lang="hr-HR" sz="2400" dirty="0">
                <a:latin typeface="Cambria" panose="02040503050406030204" pitchFamily="18" charset="0"/>
              </a:rPr>
              <a:t>Za njegovo odvojeno prikupljanje obično su osigurani spremnici ili mjesta u reciklažnim dvorištima</a:t>
            </a:r>
          </a:p>
          <a:p>
            <a:r>
              <a:rPr lang="hr-HR" sz="2400" dirty="0">
                <a:latin typeface="Cambria" panose="02040503050406030204" pitchFamily="18" charset="0"/>
              </a:rPr>
              <a:t>Tekstilni otpad ne predstavljaju madraci npr. </a:t>
            </a:r>
          </a:p>
          <a:p>
            <a:r>
              <a:rPr lang="hr-HR" sz="2400" dirty="0">
                <a:latin typeface="Cambria" panose="02040503050406030204" pitchFamily="18" charset="0"/>
              </a:rPr>
              <a:t>Često se vidi kako se na zelene otoke uz kontejnere za tekstil odlažu upravo madraci</a:t>
            </a:r>
          </a:p>
          <a:p>
            <a:r>
              <a:rPr lang="hr-HR" sz="2400" dirty="0">
                <a:latin typeface="Cambria" panose="02040503050406030204" pitchFamily="18" charset="0"/>
              </a:rPr>
              <a:t>Od tekstilnog otpada se mogu načiniti razni proizvodi</a:t>
            </a:r>
          </a:p>
          <a:p>
            <a:endParaRPr lang="hr-HR" sz="2000" dirty="0">
              <a:latin typeface="Cambria" panose="0204050305040603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6584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365125"/>
            <a:ext cx="10821537" cy="1325563"/>
          </a:xfrm>
        </p:spPr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OPASNOG OTPADA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2AFD9-28A8-9746-9378-17BB10DCE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40" y="1825625"/>
            <a:ext cx="10685060" cy="1531724"/>
          </a:xfrm>
        </p:spPr>
        <p:txBody>
          <a:bodyPr>
            <a:normAutofit fontScale="92500" lnSpcReduction="20000"/>
          </a:bodyPr>
          <a:lstStyle/>
          <a:p>
            <a:pPr algn="ctr"/>
            <a:endParaRPr lang="hr-HR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r-HR" sz="3400" b="1" dirty="0">
                <a:solidFill>
                  <a:srgbClr val="FF0000"/>
                </a:solidFill>
              </a:rPr>
              <a:t>Što je sve opasno u našim kućanstvima?</a:t>
            </a:r>
            <a:r>
              <a:rPr lang="hr-HR" b="1" dirty="0">
                <a:solidFill>
                  <a:srgbClr val="FF0000"/>
                </a:solidFill>
              </a:rPr>
              <a:t/>
            </a:r>
            <a:br>
              <a:rPr lang="hr-HR" b="1" dirty="0">
                <a:solidFill>
                  <a:srgbClr val="FF0000"/>
                </a:solidFill>
              </a:rPr>
            </a:br>
            <a:r>
              <a:rPr lang="hr-HR" b="1" dirty="0">
                <a:solidFill>
                  <a:srgbClr val="FF0000"/>
                </a:solidFill>
              </a:rPr>
              <a:t/>
            </a:r>
            <a:br>
              <a:rPr lang="hr-HR" b="1" dirty="0">
                <a:solidFill>
                  <a:srgbClr val="FF0000"/>
                </a:solidFill>
              </a:rPr>
            </a:b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0CEE7BD-E679-ED42-B46C-8F4AF6F25CD2}"/>
              </a:ext>
            </a:extLst>
          </p:cNvPr>
          <p:cNvSpPr txBox="1">
            <a:spLocks/>
          </p:cNvSpPr>
          <p:nvPr/>
        </p:nvSpPr>
        <p:spPr>
          <a:xfrm>
            <a:off x="668740" y="3357349"/>
            <a:ext cx="10685060" cy="1531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 b="1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0000"/>
                </a:solidFill>
              </a:rPr>
              <a:t/>
            </a:r>
            <a:br>
              <a:rPr lang="hr-HR" b="1" dirty="0">
                <a:solidFill>
                  <a:srgbClr val="FF0000"/>
                </a:solidFill>
              </a:rPr>
            </a:b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4E78563-EF1C-DB48-B4EB-931AC8A2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80" y="3014440"/>
            <a:ext cx="3577151" cy="138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2E14ABA7-A4E0-0744-A729-1A4AF934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74" y="2958308"/>
            <a:ext cx="2573765" cy="152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81F0D7F-79A4-6345-B768-3894A272B64B}"/>
              </a:ext>
            </a:extLst>
          </p:cNvPr>
          <p:cNvSpPr txBox="1">
            <a:spLocks/>
          </p:cNvSpPr>
          <p:nvPr/>
        </p:nvSpPr>
        <p:spPr>
          <a:xfrm>
            <a:off x="908144" y="4546164"/>
            <a:ext cx="10685060" cy="214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 b="1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400" b="1" dirty="0">
                <a:latin typeface="Cambria" panose="02040503050406030204" pitchFamily="18" charset="0"/>
              </a:rPr>
              <a:t>Elektronički otpad, ostaci boja i lakova, ambalaža od pesticida, </a:t>
            </a:r>
            <a:r>
              <a:rPr lang="hr-HR" sz="2400" b="1" dirty="0" err="1">
                <a:latin typeface="Cambria" panose="02040503050406030204" pitchFamily="18" charset="0"/>
              </a:rPr>
              <a:t>zauljene</a:t>
            </a:r>
            <a:r>
              <a:rPr lang="hr-HR" sz="2400" b="1" dirty="0">
                <a:latin typeface="Cambria" panose="02040503050406030204" pitchFamily="18" charset="0"/>
              </a:rPr>
              <a:t> krpe, akumulatori, baterije…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400" b="1" dirty="0">
                <a:latin typeface="Cambria" panose="02040503050406030204" pitchFamily="18" charset="0"/>
              </a:rPr>
              <a:t>POTREBNO GA JE ODLAGATI U MOBILNA RECIKLAŽNA DVORIŠTA ILI RECIKLAŽNA DVORIŠTA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24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BIO OTPADA</a:t>
            </a:r>
            <a:endParaRPr lang="hr-HR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7C4D113-BA25-914C-9BD0-7E13E829B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7809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210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09170-6909-D142-AD76-ADB9415E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274638"/>
            <a:ext cx="8773331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Odvojeno sakupljanje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endParaRPr lang="hr-HR" b="1" dirty="0"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64515" name="Slide Number Placeholder 2">
            <a:extLst>
              <a:ext uri="{FF2B5EF4-FFF2-40B4-BE49-F238E27FC236}">
                <a16:creationId xmlns:a16="http://schemas.microsoft.com/office/drawing/2014/main" xmlns="" id="{9FFE5E68-A9A9-A34B-8393-81689F74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249E50-B646-1C42-A3FA-4DDCEE6665A2}" type="slidenum">
              <a:rPr lang="hr-HR" altLang="sr-Latn-RS"/>
              <a:pPr eaLnBrk="1" hangingPunct="1"/>
              <a:t>25</a:t>
            </a:fld>
            <a:endParaRPr lang="hr-HR" altLang="sr-Latn-RS"/>
          </a:p>
        </p:txBody>
      </p:sp>
      <p:pic>
        <p:nvPicPr>
          <p:cNvPr id="64518" name="Picture 2">
            <a:extLst>
              <a:ext uri="{FF2B5EF4-FFF2-40B4-BE49-F238E27FC236}">
                <a16:creationId xmlns:a16="http://schemas.microsoft.com/office/drawing/2014/main" xmlns="" id="{D2819461-C42E-7F4B-AAE1-A5B523FD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4" y="1484314"/>
            <a:ext cx="3434889" cy="353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9B6B1B-D75E-5B4C-B785-3B080A76A851}"/>
              </a:ext>
            </a:extLst>
          </p:cNvPr>
          <p:cNvSpPr txBox="1"/>
          <p:nvPr/>
        </p:nvSpPr>
        <p:spPr>
          <a:xfrm>
            <a:off x="750625" y="2245297"/>
            <a:ext cx="7165075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  <a:buClr>
                <a:srgbClr val="53548A"/>
              </a:buClr>
              <a:buSzPct val="68000"/>
              <a:defRPr/>
            </a:pPr>
            <a:endParaRPr lang="vi-VN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uobičajeno su za to </a:t>
            </a:r>
            <a:r>
              <a:rPr lang="hr-HR" altLang="sr-Latn-RS" sz="2400" dirty="0" err="1">
                <a:latin typeface="Cambria" panose="02040503050406030204" pitchFamily="18" charset="0"/>
              </a:rPr>
              <a:t>namjenjeni</a:t>
            </a:r>
            <a:r>
              <a:rPr lang="hr-HR" altLang="sr-Latn-RS" sz="2400" dirty="0">
                <a:latin typeface="Cambria" panose="02040503050406030204" pitchFamily="18" charset="0"/>
              </a:rPr>
              <a:t> </a:t>
            </a:r>
            <a:r>
              <a:rPr lang="hr-HR" altLang="sr-Latn-RS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SMEĐI SPREMNICI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volumena 1,2,3 m</a:t>
            </a:r>
            <a:r>
              <a:rPr lang="hr-HR" altLang="sr-Latn-RS" sz="2400" baseline="30000" dirty="0">
                <a:latin typeface="Cambria" panose="02040503050406030204" pitchFamily="18" charset="0"/>
              </a:rPr>
              <a:t>3</a:t>
            </a:r>
            <a:r>
              <a:rPr lang="hr-HR" altLang="sr-Latn-RS" sz="2400" dirty="0">
                <a:latin typeface="Cambria" panose="02040503050406030204" pitchFamily="18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postavljeni na javnim površinama, samostalno, u okviru zelenih otoka ili u reciklažnim dvorištima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mogu biti i smeđe kante, crne kante sa smeđim poklopcem ili smeđe/crne vreće</a:t>
            </a:r>
          </a:p>
          <a:p>
            <a:pPr>
              <a:defRPr/>
            </a:pPr>
            <a:endParaRPr lang="hr-HR" dirty="0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3699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87569-9E4B-B943-95D5-7196DCAC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315581"/>
            <a:ext cx="9372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Odvojeno sakupljanje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endParaRPr lang="hr-H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xmlns="" id="{679F1159-A412-F343-A0AA-FCB429F75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U </a:t>
            </a:r>
            <a:r>
              <a:rPr lang="hr-HR" altLang="sr-Latn-RS" sz="2400" dirty="0" err="1">
                <a:latin typeface="Cambria" panose="02040503050406030204" pitchFamily="18" charset="0"/>
                <a:cs typeface="Calibri" panose="020F0502020204030204" pitchFamily="34" charset="0"/>
              </a:rPr>
              <a:t>biootpad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se ubraja: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hr-HR" altLang="sr-Latn-RS" sz="24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kuhinjski otpad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kao što su ostaci: voća, povrća, ljuske jajeta, kore voća i povrća, talog kave, vrećice čaja, kruha i peciva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hr-HR" altLang="sr-Latn-RS" sz="2400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vrtni i zeleni otpad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koji čine ostaci: trave, lišća granja, cvijeća, otpalog voća, zemlje iz lonca za cvijeće, povrća, korov, kora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c) </a:t>
            </a:r>
            <a:r>
              <a:rPr lang="hr-HR" altLang="sr-Latn-RS" sz="2400" dirty="0">
                <a:solidFill>
                  <a:srgbClr val="7030A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ostali </a:t>
            </a:r>
            <a:r>
              <a:rPr lang="hr-HR" altLang="sr-Latn-RS" sz="2400" dirty="0" err="1">
                <a:solidFill>
                  <a:srgbClr val="7030A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kompostabilni</a:t>
            </a:r>
            <a:r>
              <a:rPr lang="hr-HR" altLang="sr-Latn-RS" sz="2400" dirty="0">
                <a:solidFill>
                  <a:srgbClr val="7030A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otpad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: kosa, dlaka, slama, piljevina, iverje, božićna drvca, papirnate maramice, manje količine papira bez boje u kojima su primjerice bile umotane namirnice, izmet domaćih životinja ali u ograničenim količinama.</a:t>
            </a:r>
          </a:p>
        </p:txBody>
      </p:sp>
      <p:sp>
        <p:nvSpPr>
          <p:cNvPr id="36867" name="Slide Number Placeholder 2">
            <a:extLst>
              <a:ext uri="{FF2B5EF4-FFF2-40B4-BE49-F238E27FC236}">
                <a16:creationId xmlns:a16="http://schemas.microsoft.com/office/drawing/2014/main" xmlns="" id="{45788031-F779-334E-AA41-0F4FD7E0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ACC9F6-2A16-4242-859F-A21D54B58C94}" type="slidenum">
              <a:rPr lang="hr-HR" altLang="sr-Latn-RS"/>
              <a:pPr eaLnBrk="1" hangingPunct="1"/>
              <a:t>26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6470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8C926-BE81-B34C-852A-87DAB4B7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Odvojeno sakupljanje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endParaRPr lang="hr-HR" dirty="0"/>
          </a:p>
        </p:txBody>
      </p:sp>
      <p:sp>
        <p:nvSpPr>
          <p:cNvPr id="37890" name="Slide Number Placeholder 2">
            <a:extLst>
              <a:ext uri="{FF2B5EF4-FFF2-40B4-BE49-F238E27FC236}">
                <a16:creationId xmlns:a16="http://schemas.microsoft.com/office/drawing/2014/main" xmlns="" id="{448A725A-C305-9945-9EE5-9BA0DEAF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093DF3-543D-1C40-819F-CEA4F36B782A}" type="slidenum">
              <a:rPr lang="hr-HR" altLang="sr-Latn-RS"/>
              <a:pPr eaLnBrk="1" hangingPunct="1"/>
              <a:t>27</a:t>
            </a:fld>
            <a:endParaRPr lang="hr-HR" altLang="sr-Latn-RS"/>
          </a:p>
        </p:txBody>
      </p:sp>
      <p:pic>
        <p:nvPicPr>
          <p:cNvPr id="37892" name="Picture 2">
            <a:extLst>
              <a:ext uri="{FF2B5EF4-FFF2-40B4-BE49-F238E27FC236}">
                <a16:creationId xmlns:a16="http://schemas.microsoft.com/office/drawing/2014/main" xmlns="" id="{DDA95A0E-EA4A-1649-8EEB-182929E5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22" y="1690688"/>
            <a:ext cx="11651025" cy="417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8162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400E221B-561A-0C40-8757-73C7A53DC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859" y="4145101"/>
            <a:ext cx="10332941" cy="167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400" dirty="0">
                <a:solidFill>
                  <a:srgbClr val="22404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Prirodan proces razgradnje biomase, odvija se svuda oko nas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Kvalitetan kompost hrani biljke, osigurava prozračnost tla, zadržava vodu, stvara uvjete za život organizama u tlu, pogoduje rastu biljaka</a:t>
            </a:r>
          </a:p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5A4AD98-EA93-6C45-9BEF-731083CF1DBE}"/>
              </a:ext>
            </a:extLst>
          </p:cNvPr>
          <p:cNvSpPr txBox="1">
            <a:spLocks/>
          </p:cNvSpPr>
          <p:nvPr/>
        </p:nvSpPr>
        <p:spPr>
          <a:xfrm>
            <a:off x="394199" y="274638"/>
            <a:ext cx="1113861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dirty="0">
                <a:latin typeface="Cambria" panose="02040503050406030204" pitchFamily="18" charset="0"/>
                <a:cs typeface="Calibri" pitchFamily="34" charset="0"/>
              </a:rPr>
              <a:t>Recikliranje - obrada bio otpada - Kompostiranje</a:t>
            </a:r>
          </a:p>
        </p:txBody>
      </p:sp>
      <p:pic>
        <p:nvPicPr>
          <p:cNvPr id="48133" name="Picture 2">
            <a:extLst>
              <a:ext uri="{FF2B5EF4-FFF2-40B4-BE49-F238E27FC236}">
                <a16:creationId xmlns:a16="http://schemas.microsoft.com/office/drawing/2014/main" xmlns="" id="{D60291D2-1409-F746-86C1-171E50B9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9" y="1417638"/>
            <a:ext cx="3357349" cy="237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4" name="TextBox 1">
            <a:extLst>
              <a:ext uri="{FF2B5EF4-FFF2-40B4-BE49-F238E27FC236}">
                <a16:creationId xmlns:a16="http://schemas.microsoft.com/office/drawing/2014/main" xmlns="" id="{AF983AE5-1E88-A54C-8699-2E9D709F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964" y="1767477"/>
            <a:ext cx="76568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400"/>
              </a:spcBef>
              <a:buClr>
                <a:srgbClr val="53548A"/>
              </a:buClr>
              <a:buSzPct val="68000"/>
            </a:pPr>
            <a:r>
              <a:rPr lang="hr-HR" altLang="sr-Latn-RS" sz="2400" b="1" dirty="0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Kompostiranje je biološka razgradnja </a:t>
            </a:r>
            <a:r>
              <a:rPr lang="hr-HR" altLang="sr-Latn-RS" sz="2400" b="1" dirty="0" err="1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biootpada</a:t>
            </a:r>
            <a:r>
              <a:rPr lang="hr-HR" altLang="sr-Latn-RS" sz="2400" b="1" dirty="0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uz prisutnost zraka, pri čemu nastaju ugljikov dioksid, voda, toplina i kao konačni proizvod kompost (lat. </a:t>
            </a:r>
            <a:r>
              <a:rPr lang="hr-HR" altLang="sr-Latn-RS" sz="2400" b="1" dirty="0" err="1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compostium</a:t>
            </a:r>
            <a:r>
              <a:rPr lang="hr-HR" altLang="sr-Latn-RS" sz="2400" b="1" dirty="0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- gnojivo od biljnog otpada i zemlje).</a:t>
            </a:r>
          </a:p>
        </p:txBody>
      </p:sp>
      <p:sp>
        <p:nvSpPr>
          <p:cNvPr id="48135" name="Slide Number Placeholder 1">
            <a:extLst>
              <a:ext uri="{FF2B5EF4-FFF2-40B4-BE49-F238E27FC236}">
                <a16:creationId xmlns:a16="http://schemas.microsoft.com/office/drawing/2014/main" xmlns="" id="{18A5007C-CAB3-E34C-A306-0EC450CA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9B8679-E770-284C-9581-2F71F6EECF83}" type="slidenum">
              <a:rPr lang="hr-HR" altLang="sr-Latn-RS"/>
              <a:pPr eaLnBrk="1" hangingPunct="1"/>
              <a:t>28</a:t>
            </a:fld>
            <a:endParaRPr lang="hr-HR" altLang="sr-Latn-R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1792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45A00-715B-E145-8A1E-2B93D80D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i gdje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01CB9005-9A6B-C143-B151-068776AD5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15" y="1557338"/>
            <a:ext cx="109728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se može u vrtu ili dvorištu </a:t>
            </a:r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  <a:cs typeface="Calibri" pitchFamily="34" charset="0"/>
              </a:rPr>
              <a:t>(samostalno)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, na pogodnim lokacijama u naseljima </a:t>
            </a:r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  <a:cs typeface="Calibri" pitchFamily="34" charset="0"/>
              </a:rPr>
              <a:t>(zajedničko kompostiranje)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i na velikim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kompostanama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</a:t>
            </a:r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  <a:cs typeface="Calibri" pitchFamily="34" charset="0"/>
              </a:rPr>
              <a:t>(centralno kompostiranje)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uz prethodno odvojeno prikupljanje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u posebne spremnike i odvoz na lokaciju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kompostane</a:t>
            </a: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>
              <a:defRPr/>
            </a:pP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Kompostište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treba biti smješteno u dijelu vrta koji se nalazi u polusjeni, najbolje ispod nekog drveta jer će krošnja štititi kompost od prevelikog isušivanja u vrijeme vrućina, i prevelikog vlaženja u kišnom razdoblju</a:t>
            </a:r>
          </a:p>
          <a:p>
            <a:pPr marL="0" indent="0">
              <a:buNone/>
              <a:defRPr/>
            </a:pP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Na mjestu na kojem je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kompostište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ne smije se skupljati voda, treba biti nagnuto </a:t>
            </a:r>
          </a:p>
          <a:p>
            <a:pPr marL="0" indent="0">
              <a:buNone/>
              <a:defRPr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155" name="Slide Number Placeholder 2">
            <a:extLst>
              <a:ext uri="{FF2B5EF4-FFF2-40B4-BE49-F238E27FC236}">
                <a16:creationId xmlns:a16="http://schemas.microsoft.com/office/drawing/2014/main" xmlns="" id="{A32033AE-40F6-F94F-8C9C-58A9B660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B97C25-9EDE-4341-A0C5-A8DA625ED2F9}" type="slidenum">
              <a:rPr lang="hr-HR" altLang="sr-Latn-RS"/>
              <a:pPr eaLnBrk="1" hangingPunct="1"/>
              <a:t>29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07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AC5C32A1-90D0-054D-AE38-09F7AC471392}"/>
              </a:ext>
            </a:extLst>
          </p:cNvPr>
          <p:cNvSpPr>
            <a:spLocks/>
          </p:cNvSpPr>
          <p:nvPr/>
        </p:nvSpPr>
        <p:spPr bwMode="auto">
          <a:xfrm rot="21431364">
            <a:off x="952500" y="3089275"/>
            <a:ext cx="1824038" cy="2511425"/>
          </a:xfrm>
          <a:custGeom>
            <a:avLst/>
            <a:gdLst>
              <a:gd name="T0" fmla="*/ 1824038 w 1313"/>
              <a:gd name="T1" fmla="*/ 2511425 h 1984"/>
              <a:gd name="T2" fmla="*/ 290346 w 1313"/>
              <a:gd name="T3" fmla="*/ 982291 h 1984"/>
              <a:gd name="T4" fmla="*/ 79185 w 1313"/>
              <a:gd name="T5" fmla="*/ 0 h 1984"/>
              <a:gd name="T6" fmla="*/ 0 60000 65536"/>
              <a:gd name="T7" fmla="*/ 0 60000 65536"/>
              <a:gd name="T8" fmla="*/ 0 60000 65536"/>
              <a:gd name="T9" fmla="*/ 0 w 1313"/>
              <a:gd name="T10" fmla="*/ 0 h 1984"/>
              <a:gd name="T11" fmla="*/ 1313 w 1313"/>
              <a:gd name="T12" fmla="*/ 1984 h 19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3" h="1984">
                <a:moveTo>
                  <a:pt x="1313" y="1984"/>
                </a:moveTo>
                <a:cubicBezTo>
                  <a:pt x="865" y="1545"/>
                  <a:pt x="418" y="1107"/>
                  <a:pt x="209" y="776"/>
                </a:cubicBezTo>
                <a:cubicBezTo>
                  <a:pt x="0" y="445"/>
                  <a:pt x="28" y="222"/>
                  <a:pt x="5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FFB0C8EF-12F4-2743-8E53-FA190BD5DA5F}"/>
              </a:ext>
            </a:extLst>
          </p:cNvPr>
          <p:cNvSpPr>
            <a:spLocks/>
          </p:cNvSpPr>
          <p:nvPr/>
        </p:nvSpPr>
        <p:spPr bwMode="auto">
          <a:xfrm>
            <a:off x="5283200" y="4195763"/>
            <a:ext cx="1160463" cy="565150"/>
          </a:xfrm>
          <a:custGeom>
            <a:avLst/>
            <a:gdLst>
              <a:gd name="T0" fmla="*/ 0 w 856"/>
              <a:gd name="T1" fmla="*/ 518990 h 453"/>
              <a:gd name="T2" fmla="*/ 629036 w 856"/>
              <a:gd name="T3" fmla="*/ 479068 h 453"/>
              <a:gd name="T4" fmla="*/ 1160463 w 856"/>
              <a:gd name="T5" fmla="*/ 0 h 453"/>
              <a:gd name="T6" fmla="*/ 0 60000 65536"/>
              <a:gd name="T7" fmla="*/ 0 60000 65536"/>
              <a:gd name="T8" fmla="*/ 0 60000 65536"/>
              <a:gd name="T9" fmla="*/ 0 w 856"/>
              <a:gd name="T10" fmla="*/ 0 h 453"/>
              <a:gd name="T11" fmla="*/ 856 w 856"/>
              <a:gd name="T12" fmla="*/ 453 h 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6" h="453">
                <a:moveTo>
                  <a:pt x="0" y="416"/>
                </a:moveTo>
                <a:cubicBezTo>
                  <a:pt x="160" y="434"/>
                  <a:pt x="321" y="453"/>
                  <a:pt x="464" y="384"/>
                </a:cubicBezTo>
                <a:cubicBezTo>
                  <a:pt x="607" y="315"/>
                  <a:pt x="731" y="157"/>
                  <a:pt x="85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xmlns="" id="{A68F79A1-E19C-D443-93D8-0604ACD1527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622098" y="4221956"/>
            <a:ext cx="295573" cy="1271989"/>
            <a:chOff x="2512" y="2512"/>
            <a:chExt cx="48" cy="1205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xmlns="" id="{279DC269-1A52-3D46-8CE1-B8DE52630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512"/>
              <a:ext cx="48" cy="9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xmlns="" id="{27518A82-53B6-7F4C-81C2-DF6423A895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2533"/>
              <a:ext cx="0" cy="1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99BB8FF9-14DD-864E-A585-16C2EF946F41}"/>
              </a:ext>
            </a:extLst>
          </p:cNvPr>
          <p:cNvSpPr>
            <a:spLocks/>
          </p:cNvSpPr>
          <p:nvPr/>
        </p:nvSpPr>
        <p:spPr bwMode="auto">
          <a:xfrm>
            <a:off x="5119688" y="2630488"/>
            <a:ext cx="1574800" cy="917575"/>
          </a:xfrm>
          <a:custGeom>
            <a:avLst/>
            <a:gdLst>
              <a:gd name="T0" fmla="*/ 0 w 1161"/>
              <a:gd name="T1" fmla="*/ 0 h 736"/>
              <a:gd name="T2" fmla="*/ 1313011 w 1161"/>
              <a:gd name="T3" fmla="*/ 179526 h 736"/>
              <a:gd name="T4" fmla="*/ 1573444 w 1161"/>
              <a:gd name="T5" fmla="*/ 917575 h 736"/>
              <a:gd name="T6" fmla="*/ 0 60000 65536"/>
              <a:gd name="T7" fmla="*/ 0 60000 65536"/>
              <a:gd name="T8" fmla="*/ 0 60000 65536"/>
              <a:gd name="T9" fmla="*/ 0 w 1161"/>
              <a:gd name="T10" fmla="*/ 0 h 736"/>
              <a:gd name="T11" fmla="*/ 1161 w 1161"/>
              <a:gd name="T12" fmla="*/ 736 h 7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1" h="736">
                <a:moveTo>
                  <a:pt x="0" y="0"/>
                </a:moveTo>
                <a:cubicBezTo>
                  <a:pt x="387" y="10"/>
                  <a:pt x="775" y="21"/>
                  <a:pt x="968" y="144"/>
                </a:cubicBezTo>
                <a:cubicBezTo>
                  <a:pt x="1161" y="267"/>
                  <a:pt x="1128" y="637"/>
                  <a:pt x="1160" y="7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xmlns="" id="{10742310-54CC-ED47-9988-93699A70479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922588" y="3906838"/>
            <a:ext cx="65087" cy="1501775"/>
            <a:chOff x="2512" y="2512"/>
            <a:chExt cx="48" cy="1205"/>
          </a:xfrm>
        </p:grpSpPr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xmlns="" id="{D85FFED5-EE7B-9147-91C2-96AE7B16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512"/>
              <a:ext cx="48" cy="9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xmlns="" id="{D7C5A282-0114-E945-B486-05B5581BD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2533"/>
              <a:ext cx="0" cy="1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xmlns="" id="{47D2EED6-9EA3-E94C-9FDA-31D2DBFB940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922588" y="1803400"/>
            <a:ext cx="65087" cy="1501775"/>
            <a:chOff x="2512" y="2512"/>
            <a:chExt cx="48" cy="1205"/>
          </a:xfrm>
        </p:grpSpPr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xmlns="" id="{0314C09F-0C46-9E41-9B66-AEEC92AAB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512"/>
              <a:ext cx="48" cy="9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224EEDCD-1C4A-284C-8E16-47C81E0F1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2533"/>
              <a:ext cx="0" cy="1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16" name="Oval 14">
            <a:extLst>
              <a:ext uri="{FF2B5EF4-FFF2-40B4-BE49-F238E27FC236}">
                <a16:creationId xmlns:a16="http://schemas.microsoft.com/office/drawing/2014/main" xmlns="" id="{9ADF2BF6-A5A2-1B4A-85D0-E9F9FC8E4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1535113"/>
            <a:ext cx="4491037" cy="4365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xmlns="" id="{6AC7B897-59C0-DD47-A49A-A6C90B80C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3009900"/>
            <a:ext cx="65088" cy="1190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xmlns="" id="{2AD28AE0-672C-BE4D-B274-305DF8251F21}"/>
              </a:ext>
            </a:extLst>
          </p:cNvPr>
          <p:cNvSpPr>
            <a:spLocks noChangeArrowheads="1"/>
          </p:cNvSpPr>
          <p:nvPr/>
        </p:nvSpPr>
        <p:spPr bwMode="auto">
          <a:xfrm rot="11660852">
            <a:off x="5078413" y="4213225"/>
            <a:ext cx="65087" cy="1190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xmlns="" id="{665D8441-8DAF-204F-BC88-A7A88582808A}"/>
              </a:ext>
            </a:extLst>
          </p:cNvPr>
          <p:cNvSpPr>
            <a:spLocks noChangeArrowheads="1"/>
          </p:cNvSpPr>
          <p:nvPr/>
        </p:nvSpPr>
        <p:spPr bwMode="auto">
          <a:xfrm rot="14981624">
            <a:off x="3432969" y="5766594"/>
            <a:ext cx="58737" cy="130175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xmlns="" id="{085CAFEC-87DF-094C-8EEB-9D8605DD6F01}"/>
              </a:ext>
            </a:extLst>
          </p:cNvPr>
          <p:cNvSpPr>
            <a:spLocks noChangeArrowheads="1"/>
          </p:cNvSpPr>
          <p:nvPr/>
        </p:nvSpPr>
        <p:spPr bwMode="auto">
          <a:xfrm rot="835258">
            <a:off x="766763" y="2967038"/>
            <a:ext cx="65087" cy="1206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xmlns="" id="{506C2749-9E79-9C40-BA24-0ED8AE38F1D5}"/>
              </a:ext>
            </a:extLst>
          </p:cNvPr>
          <p:cNvSpPr>
            <a:spLocks noChangeArrowheads="1"/>
          </p:cNvSpPr>
          <p:nvPr/>
        </p:nvSpPr>
        <p:spPr bwMode="auto">
          <a:xfrm rot="8338719">
            <a:off x="4572000" y="2192338"/>
            <a:ext cx="65088" cy="11906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xmlns="" id="{D8720A20-C0BD-594D-B242-BE90437B64F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638925" y="3368675"/>
            <a:ext cx="65088" cy="1190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xmlns="" id="{30C5AC96-7B22-8E4C-AAC6-21B8A70E16BB}"/>
              </a:ext>
            </a:extLst>
          </p:cNvPr>
          <p:cNvSpPr>
            <a:spLocks/>
          </p:cNvSpPr>
          <p:nvPr/>
        </p:nvSpPr>
        <p:spPr bwMode="auto">
          <a:xfrm>
            <a:off x="1355725" y="4913313"/>
            <a:ext cx="3167063" cy="328612"/>
          </a:xfrm>
          <a:custGeom>
            <a:avLst/>
            <a:gdLst>
              <a:gd name="T0" fmla="*/ 3167063 w 2336"/>
              <a:gd name="T1" fmla="*/ 0 h 264"/>
              <a:gd name="T2" fmla="*/ 1561839 w 2336"/>
              <a:gd name="T3" fmla="*/ 328612 h 264"/>
              <a:gd name="T4" fmla="*/ 0 w 2336"/>
              <a:gd name="T5" fmla="*/ 0 h 264"/>
              <a:gd name="T6" fmla="*/ 0 60000 65536"/>
              <a:gd name="T7" fmla="*/ 0 60000 65536"/>
              <a:gd name="T8" fmla="*/ 0 60000 65536"/>
              <a:gd name="T9" fmla="*/ 0 w 2336"/>
              <a:gd name="T10" fmla="*/ 0 h 264"/>
              <a:gd name="T11" fmla="*/ 2336 w 2336"/>
              <a:gd name="T12" fmla="*/ 264 h 2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36" h="264">
                <a:moveTo>
                  <a:pt x="2336" y="0"/>
                </a:moveTo>
                <a:cubicBezTo>
                  <a:pt x="1938" y="132"/>
                  <a:pt x="1541" y="264"/>
                  <a:pt x="1152" y="264"/>
                </a:cubicBezTo>
                <a:cubicBezTo>
                  <a:pt x="763" y="264"/>
                  <a:pt x="381" y="13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A193DCB-FCEA-0248-B23C-8D8693D2D578}"/>
              </a:ext>
            </a:extLst>
          </p:cNvPr>
          <p:cNvGrpSpPr>
            <a:grpSpLocks/>
          </p:cNvGrpSpPr>
          <p:nvPr/>
        </p:nvGrpSpPr>
        <p:grpSpPr bwMode="auto">
          <a:xfrm>
            <a:off x="196849" y="671513"/>
            <a:ext cx="8018460" cy="5714998"/>
            <a:chOff x="124" y="288"/>
            <a:chExt cx="5051" cy="36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C55FD62F-973D-6246-BDA9-5746B77B1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288"/>
              <a:ext cx="2574" cy="54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Times" pitchFamily="2" charset="0"/>
                </a:rPr>
                <a:t>ODVAJANJE NA MJESTU NASTANKA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D911C78-2BB0-AF4D-BD52-1DFFD114A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" y="1931"/>
              <a:ext cx="612" cy="5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RESURSI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2F3A6F9-2A37-124B-8F05-7B5F66D40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2564"/>
              <a:ext cx="764" cy="4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 err="1">
                  <a:latin typeface="Times" pitchFamily="2" charset="0"/>
                </a:rPr>
                <a:t>Energija</a:t>
              </a:r>
              <a:endParaRPr lang="it-IT" altLang="sr-Latn-RS" b="1" dirty="0">
                <a:latin typeface="Times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FEF52A9A-4692-E642-AEEC-FD99D5F0C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1289"/>
              <a:ext cx="891" cy="4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OBRADA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66E17FE-6542-FE45-9011-E03F212CF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" y="1212"/>
              <a:ext cx="872" cy="51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OSTATAK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DB603F34-BB7A-DA42-B2E9-14F681109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" y="2514"/>
              <a:ext cx="794" cy="56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UPOTREBA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BA11D28B-DD8C-F04E-A303-07703A9A4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" y="3315"/>
              <a:ext cx="1126" cy="53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Times" pitchFamily="2" charset="0"/>
                </a:rPr>
                <a:t>PROIZVODNJA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02904190-F457-1442-96A5-B29627F5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2" y="2040"/>
              <a:ext cx="780" cy="55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ODLAGANJE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8C8A1D4D-AB91-7743-9613-84C9E0890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" y="3349"/>
              <a:ext cx="1668" cy="539"/>
            </a:xfrm>
            <a:prstGeom prst="ellipse">
              <a:avLst/>
            </a:prstGeom>
            <a:solidFill>
              <a:srgbClr val="FC63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it-IT" altLang="sr-Latn-RS" b="1" dirty="0">
                  <a:latin typeface="Cambria" panose="02040503050406030204" pitchFamily="18" charset="0"/>
                </a:rPr>
                <a:t>NE OBNOVLJIVI RESURS</a:t>
              </a:r>
            </a:p>
          </p:txBody>
        </p:sp>
      </p:grpSp>
      <p:sp>
        <p:nvSpPr>
          <p:cNvPr id="35" name="Freeform 34">
            <a:extLst>
              <a:ext uri="{FF2B5EF4-FFF2-40B4-BE49-F238E27FC236}">
                <a16:creationId xmlns:a16="http://schemas.microsoft.com/office/drawing/2014/main" xmlns="" id="{44C3CB81-CEA8-5644-99B5-2EA7007D7360}"/>
              </a:ext>
            </a:extLst>
          </p:cNvPr>
          <p:cNvSpPr>
            <a:spLocks/>
          </p:cNvSpPr>
          <p:nvPr/>
        </p:nvSpPr>
        <p:spPr bwMode="auto">
          <a:xfrm>
            <a:off x="3113088" y="4065588"/>
            <a:ext cx="2408237" cy="1844675"/>
          </a:xfrm>
          <a:custGeom>
            <a:avLst/>
            <a:gdLst>
              <a:gd name="T0" fmla="*/ 2408237 w 1776"/>
              <a:gd name="T1" fmla="*/ 1844675 h 1480"/>
              <a:gd name="T2" fmla="*/ 748506 w 1776"/>
              <a:gd name="T3" fmla="*/ 1166632 h 1480"/>
              <a:gd name="T4" fmla="*/ 0 w 1776"/>
              <a:gd name="T5" fmla="*/ 0 h 1480"/>
              <a:gd name="T6" fmla="*/ 0 60000 65536"/>
              <a:gd name="T7" fmla="*/ 0 60000 65536"/>
              <a:gd name="T8" fmla="*/ 0 60000 65536"/>
              <a:gd name="T9" fmla="*/ 0 w 1776"/>
              <a:gd name="T10" fmla="*/ 0 h 1480"/>
              <a:gd name="T11" fmla="*/ 1776 w 1776"/>
              <a:gd name="T12" fmla="*/ 1480 h 1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1480">
                <a:moveTo>
                  <a:pt x="1776" y="1480"/>
                </a:moveTo>
                <a:cubicBezTo>
                  <a:pt x="1312" y="1331"/>
                  <a:pt x="848" y="1183"/>
                  <a:pt x="552" y="936"/>
                </a:cubicBezTo>
                <a:cubicBezTo>
                  <a:pt x="256" y="689"/>
                  <a:pt x="128" y="34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5F6FFBFE-E8D8-EE41-9753-0AC7A650BD75}"/>
              </a:ext>
            </a:extLst>
          </p:cNvPr>
          <p:cNvSpPr>
            <a:spLocks/>
          </p:cNvSpPr>
          <p:nvPr/>
        </p:nvSpPr>
        <p:spPr bwMode="auto">
          <a:xfrm>
            <a:off x="4913313" y="5062538"/>
            <a:ext cx="650875" cy="717550"/>
          </a:xfrm>
          <a:custGeom>
            <a:avLst/>
            <a:gdLst>
              <a:gd name="T0" fmla="*/ 650875 w 480"/>
              <a:gd name="T1" fmla="*/ 717550 h 576"/>
              <a:gd name="T2" fmla="*/ 195263 w 480"/>
              <a:gd name="T3" fmla="*/ 348809 h 576"/>
              <a:gd name="T4" fmla="*/ 0 w 480"/>
              <a:gd name="T5" fmla="*/ 0 h 576"/>
              <a:gd name="T6" fmla="*/ 0 60000 65536"/>
              <a:gd name="T7" fmla="*/ 0 60000 65536"/>
              <a:gd name="T8" fmla="*/ 0 60000 65536"/>
              <a:gd name="T9" fmla="*/ 0 w 480"/>
              <a:gd name="T10" fmla="*/ 0 h 576"/>
              <a:gd name="T11" fmla="*/ 480 w 480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576">
                <a:moveTo>
                  <a:pt x="480" y="576"/>
                </a:moveTo>
                <a:cubicBezTo>
                  <a:pt x="352" y="476"/>
                  <a:pt x="224" y="376"/>
                  <a:pt x="144" y="280"/>
                </a:cubicBezTo>
                <a:cubicBezTo>
                  <a:pt x="64" y="184"/>
                  <a:pt x="32" y="9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xmlns="" id="{943E566C-DE93-074C-A455-91173F12E17A}"/>
              </a:ext>
            </a:extLst>
          </p:cNvPr>
          <p:cNvSpPr>
            <a:spLocks noChangeArrowheads="1"/>
          </p:cNvSpPr>
          <p:nvPr/>
        </p:nvSpPr>
        <p:spPr bwMode="auto">
          <a:xfrm rot="20272415">
            <a:off x="3113088" y="4076700"/>
            <a:ext cx="65087" cy="1206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xmlns="" id="{734D172E-1B73-5B4D-BCBC-EC5BB517A168}"/>
              </a:ext>
            </a:extLst>
          </p:cNvPr>
          <p:cNvSpPr>
            <a:spLocks noChangeArrowheads="1"/>
          </p:cNvSpPr>
          <p:nvPr/>
        </p:nvSpPr>
        <p:spPr bwMode="auto">
          <a:xfrm rot="20361378">
            <a:off x="4892675" y="5043488"/>
            <a:ext cx="65088" cy="1206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xmlns="" id="{FBB1A9D0-FB92-EF4C-B5CF-058DB7E63188}"/>
              </a:ext>
            </a:extLst>
          </p:cNvPr>
          <p:cNvSpPr>
            <a:spLocks noChangeArrowheads="1"/>
          </p:cNvSpPr>
          <p:nvPr/>
        </p:nvSpPr>
        <p:spPr bwMode="auto">
          <a:xfrm rot="21120152" flipV="1">
            <a:off x="4756150" y="4162425"/>
            <a:ext cx="65088" cy="1190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40" name="Text Box 39">
            <a:extLst>
              <a:ext uri="{FF2B5EF4-FFF2-40B4-BE49-F238E27FC236}">
                <a16:creationId xmlns:a16="http://schemas.microsoft.com/office/drawing/2014/main" xmlns="" id="{E6AAFA42-5B21-2140-8909-7E769785E670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H="1">
            <a:off x="2801748" y="3155336"/>
            <a:ext cx="20854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sr-Latn-RS" i="1" dirty="0">
                <a:latin typeface="Times" pitchFamily="2" charset="0"/>
              </a:rPr>
              <a:t> ENERGETSKA UPOTREBA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xmlns="" id="{1407613C-6129-3249-87FD-0782AC7EE1D3}"/>
              </a:ext>
            </a:extLst>
          </p:cNvPr>
          <p:cNvSpPr>
            <a:spLocks/>
          </p:cNvSpPr>
          <p:nvPr/>
        </p:nvSpPr>
        <p:spPr bwMode="auto">
          <a:xfrm>
            <a:off x="3297238" y="1803400"/>
            <a:ext cx="1508125" cy="2471738"/>
          </a:xfrm>
          <a:custGeom>
            <a:avLst/>
            <a:gdLst>
              <a:gd name="T0" fmla="*/ 0 w 1112"/>
              <a:gd name="T1" fmla="*/ 0 h 1984"/>
              <a:gd name="T2" fmla="*/ 900535 w 1112"/>
              <a:gd name="T3" fmla="*/ 657801 h 1984"/>
              <a:gd name="T4" fmla="*/ 1508125 w 1112"/>
              <a:gd name="T5" fmla="*/ 2471738 h 1984"/>
              <a:gd name="T6" fmla="*/ 0 60000 65536"/>
              <a:gd name="T7" fmla="*/ 0 60000 65536"/>
              <a:gd name="T8" fmla="*/ 0 60000 65536"/>
              <a:gd name="T9" fmla="*/ 0 w 1112"/>
              <a:gd name="T10" fmla="*/ 0 h 1984"/>
              <a:gd name="T11" fmla="*/ 1112 w 1112"/>
              <a:gd name="T12" fmla="*/ 1984 h 19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12" h="1984">
                <a:moveTo>
                  <a:pt x="0" y="0"/>
                </a:moveTo>
                <a:cubicBezTo>
                  <a:pt x="239" y="98"/>
                  <a:pt x="479" y="197"/>
                  <a:pt x="664" y="528"/>
                </a:cubicBezTo>
                <a:cubicBezTo>
                  <a:pt x="849" y="859"/>
                  <a:pt x="980" y="1421"/>
                  <a:pt x="1112" y="19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xmlns="" id="{15837ED5-AEFF-9140-815C-7EB687107F52}"/>
              </a:ext>
            </a:extLst>
          </p:cNvPr>
          <p:cNvSpPr>
            <a:spLocks noChangeArrowheads="1"/>
          </p:cNvSpPr>
          <p:nvPr/>
        </p:nvSpPr>
        <p:spPr bwMode="auto">
          <a:xfrm rot="19618568">
            <a:off x="1168400" y="5037138"/>
            <a:ext cx="65088" cy="11906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xmlns="" id="{CC12EAE0-1BC5-9945-97EF-AF2C09603D29}"/>
              </a:ext>
            </a:extLst>
          </p:cNvPr>
          <p:cNvSpPr>
            <a:spLocks noChangeArrowheads="1"/>
          </p:cNvSpPr>
          <p:nvPr/>
        </p:nvSpPr>
        <p:spPr bwMode="auto">
          <a:xfrm rot="17193816">
            <a:off x="1416844" y="4879181"/>
            <a:ext cx="58738" cy="130175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44" name="Text Box 43">
            <a:extLst>
              <a:ext uri="{FF2B5EF4-FFF2-40B4-BE49-F238E27FC236}">
                <a16:creationId xmlns:a16="http://schemas.microsoft.com/office/drawing/2014/main" xmlns="" id="{AAC225DE-77F8-0B48-A858-90FCBA9270F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76089" y="2951343"/>
            <a:ext cx="24934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sr-Latn-RS" i="1" dirty="0">
                <a:latin typeface="Times" pitchFamily="2" charset="0"/>
              </a:rPr>
              <a:t>RECIKLIRANJE MATERIJALA</a:t>
            </a: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xmlns="" id="{D42B0B90-5CD1-3640-9FA7-B1A6013B30B7}"/>
              </a:ext>
            </a:extLst>
          </p:cNvPr>
          <p:cNvSpPr>
            <a:spLocks noChangeArrowheads="1"/>
          </p:cNvSpPr>
          <p:nvPr/>
        </p:nvSpPr>
        <p:spPr bwMode="auto">
          <a:xfrm rot="18091371">
            <a:off x="2180269" y="4243196"/>
            <a:ext cx="762185" cy="309584"/>
          </a:xfrm>
          <a:prstGeom prst="chevron">
            <a:avLst>
              <a:gd name="adj" fmla="val 667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xmlns="" id="{2CA452EE-9AB9-0845-8A10-7504C2F5D1DE}"/>
              </a:ext>
            </a:extLst>
          </p:cNvPr>
          <p:cNvSpPr>
            <a:spLocks noChangeArrowheads="1"/>
          </p:cNvSpPr>
          <p:nvPr/>
        </p:nvSpPr>
        <p:spPr bwMode="auto">
          <a:xfrm rot="169172">
            <a:off x="3595513" y="4542035"/>
            <a:ext cx="854334" cy="336570"/>
          </a:xfrm>
          <a:prstGeom prst="chevron">
            <a:avLst>
              <a:gd name="adj" fmla="val 667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xmlns="" id="{9CD01BBA-D494-CC41-AC97-0DFC1833B051}"/>
              </a:ext>
            </a:extLst>
          </p:cNvPr>
          <p:cNvSpPr>
            <a:spLocks noChangeArrowheads="1"/>
          </p:cNvSpPr>
          <p:nvPr/>
        </p:nvSpPr>
        <p:spPr bwMode="auto">
          <a:xfrm rot="8416">
            <a:off x="5112436" y="788545"/>
            <a:ext cx="1179197" cy="764810"/>
          </a:xfrm>
          <a:prstGeom prst="chevron">
            <a:avLst>
              <a:gd name="adj" fmla="val 667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60" name="Text Box 59">
            <a:extLst>
              <a:ext uri="{FF2B5EF4-FFF2-40B4-BE49-F238E27FC236}">
                <a16:creationId xmlns:a16="http://schemas.microsoft.com/office/drawing/2014/main" xmlns="" id="{F2E14E51-08D6-1349-9E91-DA0872A07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986284"/>
            <a:ext cx="3787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sr-Latn-RS" sz="2800" b="1" dirty="0">
                <a:latin typeface="Cambria" panose="02040503050406030204" pitchFamily="18" charset="0"/>
              </a:rPr>
              <a:t>OBNOVLJIVI RESURS</a:t>
            </a:r>
          </a:p>
        </p:txBody>
      </p:sp>
      <p:sp>
        <p:nvSpPr>
          <p:cNvPr id="61" name="Text Box 61">
            <a:extLst>
              <a:ext uri="{FF2B5EF4-FFF2-40B4-BE49-F238E27FC236}">
                <a16:creationId xmlns:a16="http://schemas.microsoft.com/office/drawing/2014/main" xmlns="" id="{76C9C289-FC21-4548-9871-9E3407C76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292" y="1518144"/>
            <a:ext cx="2010487" cy="40011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sr-Latn-RS" sz="2000" b="1" dirty="0">
                <a:solidFill>
                  <a:srgbClr val="CC3300"/>
                </a:solidFill>
                <a:latin typeface="Tahoma" panose="020B0604030504040204" pitchFamily="34" charset="0"/>
              </a:rPr>
              <a:t>«Zero Waste»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24B6EA5-0E7A-AD47-A36C-37437EC442E6}"/>
              </a:ext>
            </a:extLst>
          </p:cNvPr>
          <p:cNvSpPr txBox="1"/>
          <p:nvPr/>
        </p:nvSpPr>
        <p:spPr>
          <a:xfrm>
            <a:off x="1558056" y="2614658"/>
            <a:ext cx="1054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/>
              <a:t>✅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726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  <p:bldP spid="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79B40E-D032-7F40-A732-3CD19EB6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09" y="274638"/>
            <a:ext cx="10686197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Što možemo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72E3E7DB-D36D-A84C-9037-6A410C595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08" y="1417638"/>
            <a:ext cx="10686197" cy="55399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hr-HR" sz="2400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sz="2400" b="1" dirty="0">
                <a:latin typeface="Cambria" panose="02040503050406030204" pitchFamily="18" charset="0"/>
                <a:cs typeface="Calibri" pitchFamily="34" charset="0"/>
              </a:rPr>
              <a:t> se može sav biljni otpad iz kuhinje, vrta, voćnjaka i travnjaka </a:t>
            </a:r>
          </a:p>
          <a:p>
            <a:pPr marL="0" indent="0">
              <a:buNone/>
              <a:defRPr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179" name="Slide Number Placeholder 2">
            <a:extLst>
              <a:ext uri="{FF2B5EF4-FFF2-40B4-BE49-F238E27FC236}">
                <a16:creationId xmlns:a16="http://schemas.microsoft.com/office/drawing/2014/main" xmlns="" id="{AD206600-FE47-A74C-B733-C6FF03CD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83686C-2DFC-164E-8AD0-5A85E3C08430}" type="slidenum">
              <a:rPr lang="hr-HR" altLang="sr-Latn-RS"/>
              <a:pPr eaLnBrk="1" hangingPunct="1"/>
              <a:t>30</a:t>
            </a:fld>
            <a:endParaRPr lang="hr-HR" altLang="sr-Latn-R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419131-4F21-3A4B-B7DA-1CFBCD70B390}"/>
              </a:ext>
            </a:extLst>
          </p:cNvPr>
          <p:cNvSpPr txBox="1"/>
          <p:nvPr/>
        </p:nvSpPr>
        <p:spPr>
          <a:xfrm>
            <a:off x="791571" y="2492159"/>
            <a:ext cx="36166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400" dirty="0" err="1">
                <a:solidFill>
                  <a:srgbClr val="00B050"/>
                </a:solidFill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sz="2400" dirty="0">
                <a:solidFill>
                  <a:srgbClr val="00B050"/>
                </a:solidFill>
                <a:latin typeface="Cambria" panose="02040503050406030204" pitchFamily="18" charset="0"/>
                <a:cs typeface="Calibri" pitchFamily="34" charset="0"/>
              </a:rPr>
              <a:t> bogat dušikom</a:t>
            </a:r>
          </a:p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	50%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ostaci voća i povrća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kore voća i povrća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talog kave i čaja	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pokošena trava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l-PL" sz="2400" dirty="0">
                <a:latin typeface="Cambria" panose="02040503050406030204" pitchFamily="18" charset="0"/>
                <a:cs typeface="Calibri" pitchFamily="34" charset="0"/>
              </a:rPr>
              <a:t>korov i ostaci biljaka iz vrta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uvenulo cvijeće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D96D3D-EBA8-C24A-823C-7FBBB272E82E}"/>
              </a:ext>
            </a:extLst>
          </p:cNvPr>
          <p:cNvSpPr txBox="1"/>
          <p:nvPr/>
        </p:nvSpPr>
        <p:spPr>
          <a:xfrm>
            <a:off x="5383911" y="2392952"/>
            <a:ext cx="338433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Calibri" pitchFamily="34" charset="0"/>
              </a:rPr>
              <a:t> bogat ugljikom</a:t>
            </a:r>
          </a:p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	50%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lišće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usitnjeno suho granje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slama i sijeno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ostaci od orezivanja voćaka i vinove loze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Hoblovina (drvene strugotine) i piljevina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iglice četinara</a:t>
            </a:r>
          </a:p>
          <a:p>
            <a:pPr>
              <a:defRPr/>
            </a:pPr>
            <a:endParaRPr lang="hr-HR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0184" name="Picture 2">
            <a:extLst>
              <a:ext uri="{FF2B5EF4-FFF2-40B4-BE49-F238E27FC236}">
                <a16:creationId xmlns:a16="http://schemas.microsoft.com/office/drawing/2014/main" xmlns="" id="{99BA2423-B3EB-0544-86EB-868C3C22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76" y="2210937"/>
            <a:ext cx="2857024" cy="399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27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CFCE3-45DC-A741-88DA-6F94E56E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735516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Što ne možemo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0B1AE33A-B80A-6D4E-A25D-BDB0B3AC9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24" y="1187624"/>
            <a:ext cx="9592789" cy="5533851"/>
          </a:xfrm>
        </p:spPr>
        <p:txBody>
          <a:bodyPr>
            <a:noAutofit/>
          </a:bodyPr>
          <a:lstStyle/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novinski papir i časopise u boji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plastiku, metal, staklo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lijekove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vrećice iz usisavača za prašinu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papirnate pelene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pepeo od ugljena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izmet pasa i mačaka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ljuske oraha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kosti, meso, masnoće, jela od mesa i ribe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 err="1">
                <a:latin typeface="Cambria" panose="02040503050406030204" pitchFamily="18" charset="0"/>
                <a:cs typeface="Calibri" pitchFamily="34" charset="0"/>
              </a:rPr>
              <a:t>osjemenjeni</a:t>
            </a: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 korov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jako bolesne biljke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drvo koje je bilo bojano ili lakirano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 err="1"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 koji je bio u dodiru s naftom, benzinom, uljanim i zaštitnim bojama i  pesticidima.</a:t>
            </a:r>
          </a:p>
          <a:p>
            <a:pPr marL="0" indent="0">
              <a:buNone/>
              <a:defRPr/>
            </a:pPr>
            <a:endParaRPr lang="hr-H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03" name="Slide Number Placeholder 2">
            <a:extLst>
              <a:ext uri="{FF2B5EF4-FFF2-40B4-BE49-F238E27FC236}">
                <a16:creationId xmlns:a16="http://schemas.microsoft.com/office/drawing/2014/main" xmlns="" id="{9E34C9A2-B113-B942-85DD-4911E6C3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180B1D-A219-AF4B-9D57-AEBA5A39F37F}" type="slidenum">
              <a:rPr lang="hr-HR" altLang="sr-Latn-RS"/>
              <a:pPr eaLnBrk="1" hangingPunct="1"/>
              <a:t>31</a:t>
            </a:fld>
            <a:endParaRPr lang="hr-HR" altLang="sr-Latn-RS"/>
          </a:p>
        </p:txBody>
      </p:sp>
      <p:sp>
        <p:nvSpPr>
          <p:cNvPr id="10" name="&quot;No&quot; Symbol 9">
            <a:extLst>
              <a:ext uri="{FF2B5EF4-FFF2-40B4-BE49-F238E27FC236}">
                <a16:creationId xmlns:a16="http://schemas.microsoft.com/office/drawing/2014/main" xmlns="" id="{6B9CE160-D684-9A45-BEA2-A7BC9D0155A1}"/>
              </a:ext>
            </a:extLst>
          </p:cNvPr>
          <p:cNvSpPr/>
          <p:nvPr/>
        </p:nvSpPr>
        <p:spPr>
          <a:xfrm>
            <a:off x="7266235" y="1789322"/>
            <a:ext cx="2790578" cy="2318654"/>
          </a:xfrm>
          <a:prstGeom prst="noSmoking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>
              <a:defRPr/>
            </a:pPr>
            <a:endParaRPr lang="hr-HR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1777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41928-939F-8849-99F9-E6498FC7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61" y="53975"/>
            <a:ext cx="735516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uspješno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C7B57A12-B35C-1C4B-9670-486220296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449" y="4202113"/>
            <a:ext cx="9371334" cy="251936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Ukoliko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se 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za kompostiranje koristi plastičn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a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 bačv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a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, sanduk ili kutij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a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, mora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ju se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 na dnu izbušiti rupe koje će biti otvori za zrak jer kompostna hrpa treba imati dotok i cirkulaciju zraka</a:t>
            </a:r>
          </a:p>
          <a:p>
            <a:pPr>
              <a:spcAft>
                <a:spcPts val="600"/>
              </a:spcAft>
              <a:defRPr/>
            </a:pP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Za dobar kompost kod slaganja treba voditi računa o odnosu dušika i ugljika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Ugljik je bakterijama gorivo, a dušik - građevni materijal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227" name="Slide Number Placeholder 2">
            <a:extLst>
              <a:ext uri="{FF2B5EF4-FFF2-40B4-BE49-F238E27FC236}">
                <a16:creationId xmlns:a16="http://schemas.microsoft.com/office/drawing/2014/main" xmlns="" id="{EE9A0F1E-D6F6-BA47-9BAB-4DA2EEDF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7DB0C3-3974-5E44-A470-16C3268C64AB}" type="slidenum">
              <a:rPr lang="hr-HR" altLang="sr-Latn-RS"/>
              <a:pPr eaLnBrk="1" hangingPunct="1"/>
              <a:t>32</a:t>
            </a:fld>
            <a:endParaRPr lang="hr-HR" altLang="sr-Latn-R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CADCC6-5255-B74C-B9FD-BEDA7EAF772A}"/>
              </a:ext>
            </a:extLst>
          </p:cNvPr>
          <p:cNvSpPr txBox="1"/>
          <p:nvPr/>
        </p:nvSpPr>
        <p:spPr>
          <a:xfrm>
            <a:off x="4071939" y="1484314"/>
            <a:ext cx="6048375" cy="2293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  <a:buClr>
                <a:srgbClr val="53548A"/>
              </a:buClr>
              <a:buSzPct val="68000"/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cs typeface="Calibri" pitchFamily="34" charset="0"/>
              </a:rPr>
              <a:t>Osnova svakog komposta je podloga, koja je poput temelja za kuću. Temelj kompostne hrpe trebao bi se sastojati od drvenastog krupnijeg materijala poput komadića drveta, grančica, pruća… itd.</a:t>
            </a:r>
          </a:p>
          <a:p>
            <a:pPr>
              <a:defRPr/>
            </a:pPr>
            <a:endParaRPr lang="hr-HR" dirty="0">
              <a:cs typeface="Arial" charset="0"/>
            </a:endParaRPr>
          </a:p>
        </p:txBody>
      </p:sp>
      <p:pic>
        <p:nvPicPr>
          <p:cNvPr id="52231" name="Picture 2">
            <a:extLst>
              <a:ext uri="{FF2B5EF4-FFF2-40B4-BE49-F238E27FC236}">
                <a16:creationId xmlns:a16="http://schemas.microsoft.com/office/drawing/2014/main" xmlns="" id="{73DE29ED-4BD9-024E-B3CA-F1A5E2EC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0" y="924921"/>
            <a:ext cx="3526668" cy="264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4531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59EAD2-4DAF-DF44-9304-45EA7FF3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61" y="53975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xmlns="" id="{F8D54D2F-D924-024E-85A0-E28FDBA08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6" y="1412875"/>
            <a:ext cx="10740787" cy="4618038"/>
          </a:xfrm>
        </p:spPr>
        <p:txBody>
          <a:bodyPr/>
          <a:lstStyle/>
          <a:p>
            <a:pPr marL="342900" indent="-342900"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"Zelene" materijale za kompost (kuhinjski otpad)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treba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usitnit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i pomiješa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ti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sa „smeđim“ materijalom (lišće, grančice, slama)</a:t>
            </a:r>
          </a:p>
          <a:p>
            <a:pPr marL="342900" indent="-342900"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Zatim sve to namočit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, ali ne previše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Kompost ne smije biti prevlažan. Ako je kompost previše vlažan treba omogućiti drenažu suvišne vode ili dodati suhog komposta kao što je piljevina</a:t>
            </a:r>
          </a:p>
          <a:p>
            <a:pPr marL="342900" indent="-342900"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Ukoliko je kompost presuh potrebno ga je zaliti vodom ili dodati biljne ostatke koje će mu nadoknaditi nedostatak vode</a:t>
            </a:r>
          </a:p>
          <a:p>
            <a:pPr marL="342900" indent="-342900">
              <a:spcAft>
                <a:spcPts val="600"/>
              </a:spcAft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ompost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slagati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na hrpu, prekri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ti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ga  zemljom ili slojem slame, sijena ili lišća</a:t>
            </a:r>
          </a:p>
        </p:txBody>
      </p:sp>
      <p:sp>
        <p:nvSpPr>
          <p:cNvPr id="53251" name="Slide Number Placeholder 2">
            <a:extLst>
              <a:ext uri="{FF2B5EF4-FFF2-40B4-BE49-F238E27FC236}">
                <a16:creationId xmlns:a16="http://schemas.microsoft.com/office/drawing/2014/main" xmlns="" id="{A73CDCE5-78C4-4341-A1BB-0DA00C66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A10AC6-BFBE-7F43-9E72-0984361A0572}" type="slidenum">
              <a:rPr lang="hr-HR" altLang="sr-Latn-RS"/>
              <a:pPr eaLnBrk="1" hangingPunct="1"/>
              <a:t>33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8823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6AC01F-8200-9840-B6B2-50A790ED0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61" y="53975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xmlns="" id="{877CCDEC-820A-0049-B63D-7B381099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161" y="1484313"/>
            <a:ext cx="9426553" cy="2449512"/>
          </a:xfrm>
        </p:spPr>
        <p:txBody>
          <a:bodyPr/>
          <a:lstStyle/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Kompost treba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s vremena na vrijeme promiješati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Redovno miješanje komposta donosi zrak bakterijama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Hrpu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treba okretati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otprilike svaka 3 mjeseca ili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kada je vidljivo da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se hrpa očigledno slegnula</a:t>
            </a:r>
          </a:p>
        </p:txBody>
      </p:sp>
      <p:sp>
        <p:nvSpPr>
          <p:cNvPr id="54275" name="Slide Number Placeholder 2">
            <a:extLst>
              <a:ext uri="{FF2B5EF4-FFF2-40B4-BE49-F238E27FC236}">
                <a16:creationId xmlns:a16="http://schemas.microsoft.com/office/drawing/2014/main" xmlns="" id="{E991EF6C-F71D-9F46-B4C2-250D1944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ED3E1F-D64D-4743-91DC-F4DFBFDB764C}" type="slidenum">
              <a:rPr lang="hr-HR" altLang="sr-Latn-RS"/>
              <a:pPr eaLnBrk="1" hangingPunct="1"/>
              <a:t>34</a:t>
            </a:fld>
            <a:endParaRPr lang="hr-HR" altLang="sr-Latn-RS"/>
          </a:p>
        </p:txBody>
      </p:sp>
      <p:sp>
        <p:nvSpPr>
          <p:cNvPr id="54278" name="TextBox 2">
            <a:extLst>
              <a:ext uri="{FF2B5EF4-FFF2-40B4-BE49-F238E27FC236}">
                <a16:creationId xmlns:a16="http://schemas.microsoft.com/office/drawing/2014/main" xmlns="" id="{639958CF-C320-1F42-95EA-BEE6701B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773" y="3521122"/>
            <a:ext cx="6618027" cy="272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Pri okretanju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treba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pazit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da kompost koji je bio na dnu dođe na vrh i obrnuto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- t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ako će se kompost prozračiti, a po potrebi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se može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i navlažiti</a:t>
            </a:r>
          </a:p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Ukoliko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se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otpad odlaže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onako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kako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je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nasta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, okretanje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se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mora raditi češće - najmanje jednom mjesečno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4364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A481C-9403-FE45-B64D-A6A37CFD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948" y="53975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57E8AE81-B21E-784E-8B52-7D61D22F5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1" y="4191000"/>
            <a:ext cx="8424863" cy="197008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 3" pitchFamily="18" charset="2"/>
              <a:buChar char=""/>
              <a:defRPr/>
            </a:pPr>
            <a:endParaRPr lang="hr-HR" sz="23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hr-HR" sz="2300" dirty="0" err="1">
                <a:latin typeface="Cambria" panose="02040503050406030204" pitchFamily="18" charset="0"/>
                <a:cs typeface="Calibri" pitchFamily="34" charset="0"/>
              </a:rPr>
              <a:t>Kompostnu</a:t>
            </a:r>
            <a:r>
              <a:rPr lang="hr-HR" sz="2300" dirty="0">
                <a:latin typeface="Cambria" panose="02040503050406030204" pitchFamily="18" charset="0"/>
                <a:cs typeface="Calibri" pitchFamily="34" charset="0"/>
              </a:rPr>
              <a:t> hrpu treba </a:t>
            </a:r>
            <a:r>
              <a:rPr lang="hr-HR" sz="2300" b="1" dirty="0">
                <a:latin typeface="Cambria" panose="02040503050406030204" pitchFamily="18" charset="0"/>
                <a:cs typeface="Calibri" pitchFamily="34" charset="0"/>
              </a:rPr>
              <a:t>pokriti –</a:t>
            </a:r>
            <a:r>
              <a:rPr lang="hr-HR" sz="2300" dirty="0">
                <a:latin typeface="Cambria" panose="02040503050406030204" pitchFamily="18" charset="0"/>
                <a:cs typeface="Calibri" pitchFamily="34" charset="0"/>
              </a:rPr>
              <a:t> pokrivanjem se kompost štiti od svjetla, ali i od pretjerane vlage u zimskim te prevelike suše u ljetnim mjesecima</a:t>
            </a:r>
          </a:p>
          <a:p>
            <a:pPr>
              <a:defRPr/>
            </a:pPr>
            <a:r>
              <a:rPr lang="hr-HR" sz="2300" dirty="0">
                <a:latin typeface="Cambria" panose="02040503050406030204" pitchFamily="18" charset="0"/>
                <a:cs typeface="Calibri" pitchFamily="34" charset="0"/>
              </a:rPr>
              <a:t>Idealan materijal za pokrivanje je onaj koji propušta zrak, a zadržava vlagu (tanki sloj zemlje, suha trava, lišće, sijeno ili karton)</a:t>
            </a:r>
          </a:p>
        </p:txBody>
      </p:sp>
      <p:sp>
        <p:nvSpPr>
          <p:cNvPr id="55299" name="Slide Number Placeholder 2">
            <a:extLst>
              <a:ext uri="{FF2B5EF4-FFF2-40B4-BE49-F238E27FC236}">
                <a16:creationId xmlns:a16="http://schemas.microsoft.com/office/drawing/2014/main" xmlns="" id="{6E2E9A1C-ED90-C446-9C6D-87FC70A5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84B6E2-2B42-DE46-B363-06ADECD9314A}" type="slidenum">
              <a:rPr lang="hr-HR" altLang="sr-Latn-RS"/>
              <a:pPr eaLnBrk="1" hangingPunct="1"/>
              <a:t>35</a:t>
            </a:fld>
            <a:endParaRPr lang="hr-HR" altLang="sr-Latn-RS"/>
          </a:p>
        </p:txBody>
      </p:sp>
      <p:pic>
        <p:nvPicPr>
          <p:cNvPr id="55302" name="Picture 6">
            <a:extLst>
              <a:ext uri="{FF2B5EF4-FFF2-40B4-BE49-F238E27FC236}">
                <a16:creationId xmlns:a16="http://schemas.microsoft.com/office/drawing/2014/main" xmlns="" id="{B744C9B2-8060-1544-97A6-50711EE3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3" y="1068386"/>
            <a:ext cx="3146425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Box 2">
            <a:extLst>
              <a:ext uri="{FF2B5EF4-FFF2-40B4-BE49-F238E27FC236}">
                <a16:creationId xmlns:a16="http://schemas.microsoft.com/office/drawing/2014/main" xmlns="" id="{955F376B-9E11-1A47-B5FA-F95CBAF4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2297114"/>
            <a:ext cx="594518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300" dirty="0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Zagrijavanje komposta</a:t>
            </a: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je jako važno jer se na taj način uništava sjeme korova, uzročnici bolesti i nametnici.</a:t>
            </a:r>
          </a:p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300" dirty="0">
                <a:solidFill>
                  <a:srgbClr val="934C22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Idealna temperatura</a:t>
            </a: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u sredini </a:t>
            </a:r>
            <a:r>
              <a:rPr lang="hr-HR" altLang="sr-Latn-RS" sz="2300" dirty="0" err="1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kompostne</a:t>
            </a: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hrpe je 50 – 70 stupnjeva</a:t>
            </a:r>
          </a:p>
        </p:txBody>
      </p:sp>
      <p:sp>
        <p:nvSpPr>
          <p:cNvPr id="55304" name="TextBox 3">
            <a:extLst>
              <a:ext uri="{FF2B5EF4-FFF2-40B4-BE49-F238E27FC236}">
                <a16:creationId xmlns:a16="http://schemas.microsoft.com/office/drawing/2014/main" xmlns="" id="{B7C59300-88BB-8348-8B2E-144D37B4D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4" y="1476375"/>
            <a:ext cx="663162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No, ipak </a:t>
            </a:r>
            <a:r>
              <a:rPr lang="hr-HR" altLang="sr-Latn-RS" sz="2300" dirty="0" err="1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kompostnu</a:t>
            </a: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hrpu ne treba prečesto okretati jer moramo pustiti da se zagrije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860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C62D8-00AB-0744-89A6-E4775FD0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xmlns="" id="{ADFAA41F-0750-B145-A77F-11E5AD6F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85" y="1446663"/>
            <a:ext cx="9826129" cy="4636637"/>
          </a:xfrm>
        </p:spPr>
        <p:txBody>
          <a:bodyPr/>
          <a:lstStyle/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Nakon 6 mjeseci do godine dana iz organskog otpada nastat će prirodno gnojivo bogato hranjivim tvarima – </a:t>
            </a:r>
            <a:r>
              <a:rPr lang="vi-VN" altLang="sr-Latn-RS" sz="24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</a:t>
            </a:r>
          </a:p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Dobar kompost nema neugodan miris truljenja već više podsjeća na miris vlažne zemlje u šumi</a:t>
            </a:r>
          </a:p>
          <a:p>
            <a:pPr marL="342900" indent="-342900"/>
            <a:r>
              <a:rPr lang="vi-VN" altLang="sr-Latn-RS" sz="2400" dirty="0">
                <a:solidFill>
                  <a:srgbClr val="FF66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Zreo kompost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je ujednačenog izgleda, grumenast, tamnosmeđe do crne boje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i u njemu se ne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prepoznaje početni biomaterijal</a:t>
            </a:r>
          </a:p>
          <a:p>
            <a:pPr marL="342900" indent="-342900"/>
            <a:r>
              <a:rPr lang="vi-VN" altLang="sr-Latn-RS" sz="2400" dirty="0">
                <a:solidFill>
                  <a:srgbClr val="003399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Nezreo kompost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nema tamnu boju, kiselkastog je mirisa ili miriše na gljive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, a u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njemu se mogu naći ostaci tvari poput lišća, ostataka povrća i sl.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- t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akav kompost najbolje je preokrenuti i pustiti da dozri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323" name="Slide Number Placeholder 2">
            <a:extLst>
              <a:ext uri="{FF2B5EF4-FFF2-40B4-BE49-F238E27FC236}">
                <a16:creationId xmlns:a16="http://schemas.microsoft.com/office/drawing/2014/main" xmlns="" id="{D1A90BC5-33C2-ED4D-AC1F-FFF21F4D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B058EF-ED42-6242-9718-AA86E09B86CE}" type="slidenum">
              <a:rPr lang="hr-HR" altLang="sr-Latn-RS"/>
              <a:pPr eaLnBrk="1" hangingPunct="1"/>
              <a:t>36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2335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CAAA1E-33E9-794C-B7C9-A3D71683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35516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dirty="0">
                <a:latin typeface="Calibri" pitchFamily="34" charset="0"/>
                <a:cs typeface="Calibri" pitchFamily="34" charset="0"/>
              </a:rPr>
              <a:t> 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Zašto je važno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DB6FDF1D-3408-F64F-9C86-FF90B9479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8" y="1417638"/>
            <a:ext cx="9785185" cy="2082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Više od trećine ukupnog otpada koji nastaje u domaćinstvima je organski ili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Prikupljeni ostaci biljaka nisu smeće, već su visokovrijedna sirovina za proizvodnju komposta! </a:t>
            </a:r>
          </a:p>
          <a:p>
            <a:pPr marL="0" indent="0">
              <a:buNone/>
              <a:defRPr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347" name="Slide Number Placeholder 2">
            <a:extLst>
              <a:ext uri="{FF2B5EF4-FFF2-40B4-BE49-F238E27FC236}">
                <a16:creationId xmlns:a16="http://schemas.microsoft.com/office/drawing/2014/main" xmlns="" id="{4897B4CC-81D3-8A4B-ADDA-5ED94DCB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B6EB09-7B2B-9147-A702-5D03E4A32F6D}" type="slidenum">
              <a:rPr lang="hr-HR" altLang="sr-Latn-RS"/>
              <a:pPr eaLnBrk="1" hangingPunct="1"/>
              <a:t>37</a:t>
            </a:fld>
            <a:endParaRPr lang="hr-HR" altLang="sr-Latn-RS"/>
          </a:p>
        </p:txBody>
      </p:sp>
      <p:pic>
        <p:nvPicPr>
          <p:cNvPr id="57350" name="Picture 7">
            <a:extLst>
              <a:ext uri="{FF2B5EF4-FFF2-40B4-BE49-F238E27FC236}">
                <a16:creationId xmlns:a16="http://schemas.microsoft.com/office/drawing/2014/main" xmlns="" id="{0C3CC93D-E93C-6E43-A4DA-652F24C6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493" y="2922991"/>
            <a:ext cx="2862263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5F539B-E5D7-D34A-9A3E-E8E677ED5E82}"/>
              </a:ext>
            </a:extLst>
          </p:cNvPr>
          <p:cNvSpPr txBox="1"/>
          <p:nvPr/>
        </p:nvSpPr>
        <p:spPr>
          <a:xfrm>
            <a:off x="996287" y="3500438"/>
            <a:ext cx="6899939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Clr>
                <a:srgbClr val="53548A"/>
              </a:buClr>
              <a:buSzPct val="68000"/>
              <a:buFont typeface="Wingdings 3" pitchFamily="18" charset="2"/>
              <a:buChar char=""/>
              <a:defRPr/>
            </a:pPr>
            <a:r>
              <a:rPr lang="hr-HR" sz="2400" b="1" dirty="0">
                <a:solidFill>
                  <a:prstClr val="black"/>
                </a:solidFill>
                <a:latin typeface="Cambria" panose="02040503050406030204" pitchFamily="18" charset="0"/>
                <a:cs typeface="Calibri" pitchFamily="34" charset="0"/>
              </a:rPr>
              <a:t>Kompostiranjem uspostavljamo prirodni kružni tok tvari u prirodi</a:t>
            </a:r>
          </a:p>
          <a:p>
            <a:pPr marL="342900" indent="-342900">
              <a:spcBef>
                <a:spcPts val="400"/>
              </a:spcBef>
              <a:buClr>
                <a:srgbClr val="53548A"/>
              </a:buClr>
              <a:buSzPct val="68000"/>
              <a:buFont typeface="Wingdings 3" pitchFamily="18" charset="2"/>
              <a:buChar char=""/>
              <a:defRPr/>
            </a:pPr>
            <a:r>
              <a:rPr lang="hr-HR" sz="2400" b="1" dirty="0">
                <a:solidFill>
                  <a:prstClr val="black"/>
                </a:solidFill>
                <a:latin typeface="Cambria" panose="02040503050406030204" pitchFamily="18" charset="0"/>
                <a:cs typeface="Calibri" pitchFamily="34" charset="0"/>
              </a:rPr>
              <a:t>Kompostom dajemo zemlji hranjive sastojke koji su potrebni za rast i razvoj biljaka, te održavamo i poboljšavamo plodnost zemlje</a:t>
            </a:r>
          </a:p>
          <a:p>
            <a:pPr>
              <a:defRPr/>
            </a:pPr>
            <a:endParaRPr lang="hr-HR" dirty="0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387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F20320-CC5A-E240-9A42-019622DB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35516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Obaveza odvajanja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1D09C45F-3923-EC40-8358-6467668E3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1557338"/>
            <a:ext cx="9539525" cy="4392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sklađivanje hrvatskih zakona s EU direktivam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a</a:t>
            </a:r>
          </a:p>
          <a:p>
            <a:pPr>
              <a:spcAft>
                <a:spcPts val="600"/>
              </a:spcAft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O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bveze iz predpristupnog Ugovora :</a:t>
            </a: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hr-HR" sz="2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Calibri" pitchFamily="34" charset="0"/>
              </a:rPr>
              <a:t>Hrvatska se obvezala na postupno smanjivanje količine biorazgradivog komunalnog otpada koji se odlaže na odlagališta u skladu sa sljedećim rasporedom:</a:t>
            </a:r>
          </a:p>
          <a:p>
            <a:pPr>
              <a:defRPr/>
            </a:pP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do 31. prosinca 2013.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udio biorazgradivog komunalnog otpada koji se odlaže na odlagališta smanjuje se na </a:t>
            </a: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75 %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ukupne (</a:t>
            </a:r>
            <a:r>
              <a:rPr lang="hr-HR" sz="2400" dirty="0">
                <a:solidFill>
                  <a:srgbClr val="C00000"/>
                </a:solidFill>
                <a:latin typeface="Cambria" panose="02040503050406030204" pitchFamily="18" charset="0"/>
                <a:cs typeface="Calibri" pitchFamily="34" charset="0"/>
              </a:rPr>
              <a:t>masa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) biorazgradivog komunalnog otpada proizvedenog u 1997.</a:t>
            </a:r>
          </a:p>
        </p:txBody>
      </p:sp>
      <p:sp>
        <p:nvSpPr>
          <p:cNvPr id="62467" name="Slide Number Placeholder 2">
            <a:extLst>
              <a:ext uri="{FF2B5EF4-FFF2-40B4-BE49-F238E27FC236}">
                <a16:creationId xmlns:a16="http://schemas.microsoft.com/office/drawing/2014/main" xmlns="" id="{1C7EC031-4BD0-7548-B673-6156CA9EF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231CC7-F739-B148-8749-EEC21505E6FD}" type="slidenum">
              <a:rPr lang="hr-HR" altLang="sr-Latn-RS"/>
              <a:pPr eaLnBrk="1" hangingPunct="1"/>
              <a:t>38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8049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E02376-9EB2-1A4F-BEFC-DA0CACF6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35516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dirty="0">
                <a:latin typeface="Cambria" panose="02040503050406030204" pitchFamily="18" charset="0"/>
                <a:cs typeface="Calibri" pitchFamily="34" charset="0"/>
              </a:rPr>
              <a:t> 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Zašto odvajati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xmlns="" id="{FBAF0887-0ED5-9644-89FE-09A5C7632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59" y="2328863"/>
            <a:ext cx="9689650" cy="439261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do 31. prosinca 2016.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udio biorazgradivog komunalnog otpada koji se odlaže na odlagališta smanjuje se na </a:t>
            </a: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50 %</a:t>
            </a:r>
            <a:r>
              <a:rPr lang="hr-HR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Calibri" pitchFamily="34" charset="0"/>
              </a:rPr>
              <a:t>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ukupne količine (po težini) biorazgradivog komunalnog otpada proizvedenog u 1997</a:t>
            </a:r>
          </a:p>
          <a:p>
            <a:pPr marL="0" indent="0">
              <a:spcAft>
                <a:spcPts val="600"/>
              </a:spcAft>
              <a:buNone/>
              <a:defRPr/>
            </a:pP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do 31. prosinca 2020.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udio biorazgradivog komunalnog otpada koji se odlaže na odlagališta smanjuje se na </a:t>
            </a: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35 %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ukupne </a:t>
            </a:r>
            <a:r>
              <a:rPr lang="hr-HR" sz="2400" dirty="0">
                <a:solidFill>
                  <a:srgbClr val="C00000"/>
                </a:solidFill>
                <a:latin typeface="Cambria" panose="02040503050406030204" pitchFamily="18" charset="0"/>
                <a:cs typeface="Calibri" pitchFamily="34" charset="0"/>
              </a:rPr>
              <a:t>mase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biorazgradivog komunalnog otpada proizvedenog u 1997</a:t>
            </a:r>
          </a:p>
        </p:txBody>
      </p:sp>
      <p:sp>
        <p:nvSpPr>
          <p:cNvPr id="63491" name="Slide Number Placeholder 2">
            <a:extLst>
              <a:ext uri="{FF2B5EF4-FFF2-40B4-BE49-F238E27FC236}">
                <a16:creationId xmlns:a16="http://schemas.microsoft.com/office/drawing/2014/main" xmlns="" id="{F9309ED3-13ED-7C41-94D1-6C2D48C7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307A4E-A5FB-904D-B554-D78DF1696961}" type="slidenum">
              <a:rPr lang="hr-HR" altLang="sr-Latn-RS"/>
              <a:pPr eaLnBrk="1" hangingPunct="1"/>
              <a:t>39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217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xmlns="" id="{875E28BD-5B88-A745-B861-3408128878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490" y="1196752"/>
            <a:ext cx="11286698" cy="4896074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hr-HR" altLang="sr-Latn-RS" sz="2400" b="1" dirty="0">
                <a:latin typeface="Cambria" panose="02040503050406030204" pitchFamily="18" charset="0"/>
              </a:rPr>
              <a:t>Recikliranje</a:t>
            </a:r>
            <a:r>
              <a:rPr lang="hr-HR" altLang="sr-Latn-RS" sz="2400" dirty="0">
                <a:latin typeface="Cambria" panose="02040503050406030204" pitchFamily="18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</a:rPr>
              <a:t>je svaki postupak oporabe, uključujući ponovnu preradu organskog materijala, kojim se otpadni materijali prerađuju u proizvode, materijale ili tvari za izvornu ili drugu svrhu osim uporabe otpada u energetske svrhe, odnosno prerade u materijal koji se koristi kao gorivo ili materijal za zatrpavanje</a:t>
            </a:r>
            <a:r>
              <a:rPr lang="hr-HR" altLang="sr-Latn-RS" sz="2400" dirty="0">
                <a:latin typeface="Cambria" panose="02040503050406030204" pitchFamily="18" charset="0"/>
              </a:rPr>
              <a:t> – </a:t>
            </a:r>
            <a:r>
              <a:rPr lang="hr-HR" altLang="sr-Latn-RS" sz="2400" b="1" dirty="0">
                <a:latin typeface="Cambria" panose="02040503050406030204" pitchFamily="18" charset="0"/>
              </a:rPr>
              <a:t>Zakon o održivom gospodarenju otpadom</a:t>
            </a:r>
          </a:p>
          <a:p>
            <a:pPr marL="0" indent="0" eaLnBrk="1" hangingPunct="1">
              <a:buNone/>
            </a:pPr>
            <a:endParaRPr lang="hr-HR" altLang="sr-Latn-RS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None/>
            </a:pPr>
            <a:r>
              <a:rPr lang="hr-HR" altLang="sr-Latn-R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Zašto reciklirati?</a:t>
            </a:r>
            <a:r>
              <a:rPr lang="hr-HR" altLang="sr-Latn-R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Najmanje su tri su razloga! </a:t>
            </a:r>
          </a:p>
          <a:p>
            <a:pPr marL="0" indent="0" eaLnBrk="1" hangingPunct="1"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1.) svjesnost/društvena odgovornost (altruistički) – svijest da je očuvanje okoliša i prirodnih resursa zajednički interes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2.) ekonomski – smanjenje troškova odlaganja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3.) zakonski – prekomjerno odlaganje otpada postaje ugroza stoga je potrebno da vlade potiču recikliranje otpada zakonskim i gospodarskim mjerama</a:t>
            </a:r>
          </a:p>
        </p:txBody>
      </p:sp>
      <p:sp>
        <p:nvSpPr>
          <p:cNvPr id="34819" name="Slide Number Placeholder 5">
            <a:extLst>
              <a:ext uri="{FF2B5EF4-FFF2-40B4-BE49-F238E27FC236}">
                <a16:creationId xmlns:a16="http://schemas.microsoft.com/office/drawing/2014/main" xmlns="" id="{06FA8391-B42C-B047-B036-867E2455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319CDA7-464C-0E4B-A2BD-45C0D5414744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670656DD-130E-8F47-B595-33E639DB1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752"/>
            <a:ext cx="728345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RECIKLIRANJE OTPADA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51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2E5C6-1B92-1643-92B0-937A5F7E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53" y="178285"/>
            <a:ext cx="10515600" cy="1325563"/>
          </a:xfrm>
        </p:spPr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</a:rPr>
              <a:t>Ponovna upotreba predmeta!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25F940-5069-2E49-82A6-AB3B7DC47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726" y="1690688"/>
            <a:ext cx="8687937" cy="835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b="1" dirty="0">
                <a:solidFill>
                  <a:srgbClr val="00B050"/>
                </a:solidFill>
                <a:latin typeface="Cambria" panose="02040503050406030204" pitchFamily="18" charset="0"/>
              </a:rPr>
              <a:t>Vrlo poželjno u </a:t>
            </a:r>
            <a:r>
              <a:rPr lang="hr-HR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hjererhiji</a:t>
            </a:r>
            <a:r>
              <a:rPr lang="hr-HR" b="1" dirty="0">
                <a:solidFill>
                  <a:srgbClr val="00B050"/>
                </a:solidFill>
                <a:latin typeface="Cambria" panose="02040503050406030204" pitchFamily="18" charset="0"/>
              </a:rPr>
              <a:t> gospodarenja otpadom!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D2FA30-4C51-8848-87A8-69F44C93E2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205" y="1"/>
            <a:ext cx="5394967" cy="6858000"/>
          </a:xfrm>
          <a:prstGeom prst="rect">
            <a:avLst/>
          </a:prstGeom>
        </p:spPr>
      </p:pic>
      <p:pic>
        <p:nvPicPr>
          <p:cNvPr id="6" name="Slika 2" descr="G:\IZRAEL\20170328_100426.jpg">
            <a:extLst>
              <a:ext uri="{FF2B5EF4-FFF2-40B4-BE49-F238E27FC236}">
                <a16:creationId xmlns:a16="http://schemas.microsoft.com/office/drawing/2014/main" xmlns="" id="{8A070308-F25A-6642-9DA9-BB205247B6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3532" y="-348045"/>
            <a:ext cx="5950422" cy="664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1" descr="G:\IZRAEL\20170328_100320.jpg">
            <a:extLst>
              <a:ext uri="{FF2B5EF4-FFF2-40B4-BE49-F238E27FC236}">
                <a16:creationId xmlns:a16="http://schemas.microsoft.com/office/drawing/2014/main" xmlns="" id="{9F472C10-8DD1-3D4C-9337-4A0082A3A5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53" y="1503849"/>
            <a:ext cx="7395133" cy="53541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16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cycle">
            <a:extLst>
              <a:ext uri="{FF2B5EF4-FFF2-40B4-BE49-F238E27FC236}">
                <a16:creationId xmlns:a16="http://schemas.microsoft.com/office/drawing/2014/main" xmlns="" id="{D6235F5F-7861-5D4C-8C93-F4D8989B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76" y="0"/>
            <a:ext cx="7746100" cy="58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96241B-1834-544F-879D-22B7EC291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836" y="3404256"/>
            <a:ext cx="5147940" cy="102793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hr-HR" sz="5200" b="1" dirty="0">
                <a:solidFill>
                  <a:srgbClr val="00B050"/>
                </a:solidFill>
                <a:latin typeface="Cambria" panose="02040503050406030204" pitchFamily="18" charset="0"/>
              </a:rPr>
              <a:t>Zahvaljujem na pozornosti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dirty="0" err="1"/>
              <a:t>sanja.kalambura@vvg.hr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41</a:t>
            </a:fld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68B2541-F6AA-4BC4-8309-FD96655E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038" y="4629844"/>
            <a:ext cx="6215448" cy="17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xmlns="" id="{0F1325E9-CE3C-9C45-A7F9-C75ADDCEA4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251" y="1417638"/>
            <a:ext cx="11273050" cy="5035551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hr-HR" altLang="sr-Latn-RS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 eaLnBrk="1" hangingPunct="1">
              <a:buNone/>
            </a:pPr>
            <a:r>
              <a:rPr lang="hr-HR" altLang="sr-Latn-R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Proces recikliranja obuhvaća </a:t>
            </a:r>
          </a:p>
          <a:p>
            <a:pPr marL="0" indent="0" eaLnBrk="1" hangingPunct="1">
              <a:buNone/>
            </a:pPr>
            <a:endParaRPr lang="hr-HR" altLang="sr-Latn-RS" sz="24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1876425" indent="-1876425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1.) </a:t>
            </a:r>
            <a:r>
              <a:rPr lang="hr-HR" altLang="sr-Latn-RS" sz="2400" b="1" dirty="0">
                <a:latin typeface="Cambria" panose="02040503050406030204" pitchFamily="18" charset="0"/>
              </a:rPr>
              <a:t>prikupljanje </a:t>
            </a:r>
            <a:r>
              <a:rPr lang="hr-HR" altLang="sr-Latn-RS" sz="2400" dirty="0">
                <a:latin typeface="Cambria" panose="02040503050406030204" pitchFamily="18" charset="0"/>
              </a:rPr>
              <a:t>– prikupljanje i  razvrstavanje otpada u svrhu prijevoza</a:t>
            </a:r>
          </a:p>
          <a:p>
            <a:pPr marL="2093913" indent="-2093913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2.) </a:t>
            </a:r>
            <a:r>
              <a:rPr lang="hr-HR" altLang="sr-Latn-RS" sz="2400" b="1" dirty="0">
                <a:latin typeface="Cambria" panose="02040503050406030204" pitchFamily="18" charset="0"/>
              </a:rPr>
              <a:t>sitnjenje</a:t>
            </a:r>
            <a:r>
              <a:rPr lang="hr-HR" altLang="sr-Latn-RS" sz="2400" dirty="0">
                <a:latin typeface="Cambria" panose="02040503050406030204" pitchFamily="18" charset="0"/>
              </a:rPr>
              <a:t> – promjena disperznog stanja krutih tvari, zbog lakšeg rukovanja i     transporta</a:t>
            </a:r>
          </a:p>
          <a:p>
            <a:pPr marL="2187575" indent="-2187575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3.) </a:t>
            </a:r>
            <a:r>
              <a:rPr lang="hr-HR" altLang="sr-Latn-RS" sz="2400" b="1" dirty="0" err="1">
                <a:latin typeface="Cambria" panose="02040503050406030204" pitchFamily="18" charset="0"/>
              </a:rPr>
              <a:t>klasiranje</a:t>
            </a:r>
            <a:r>
              <a:rPr lang="hr-HR" altLang="sr-Latn-RS" sz="2400" b="1" dirty="0">
                <a:latin typeface="Cambria" panose="02040503050406030204" pitchFamily="18" charset="0"/>
              </a:rPr>
              <a:t> </a:t>
            </a:r>
            <a:r>
              <a:rPr lang="hr-HR" altLang="sr-Latn-RS" sz="2400" dirty="0">
                <a:latin typeface="Cambria" panose="02040503050406030204" pitchFamily="18" charset="0"/>
              </a:rPr>
              <a:t>– dioba većih ili manjih komada otpada na “klase” po veličini ili obliku</a:t>
            </a:r>
          </a:p>
          <a:p>
            <a:pPr marL="1876425" indent="-1876425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4.) a) razvrstavanje (</a:t>
            </a:r>
            <a:r>
              <a:rPr lang="hr-HR" altLang="sr-Latn-RS" sz="2400" b="1" i="1" dirty="0">
                <a:latin typeface="Cambria" panose="02040503050406030204" pitchFamily="18" charset="0"/>
              </a:rPr>
              <a:t>sortiranje)</a:t>
            </a:r>
            <a:r>
              <a:rPr lang="hr-HR" altLang="sr-Latn-RS" sz="2400" i="1" dirty="0">
                <a:latin typeface="Cambria" panose="02040503050406030204" pitchFamily="18" charset="0"/>
              </a:rPr>
              <a:t> </a:t>
            </a:r>
            <a:r>
              <a:rPr lang="hr-HR" altLang="sr-Latn-RS" sz="2400" dirty="0">
                <a:latin typeface="Cambria" panose="02040503050406030204" pitchFamily="18" charset="0"/>
              </a:rPr>
              <a:t>– temeljem optičkih svojstava (boja, propusnost za svjetlo)</a:t>
            </a:r>
          </a:p>
          <a:p>
            <a:pPr marL="1876425" indent="-1876425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  <a:sym typeface="Symbol" pitchFamily="2" charset="2"/>
              </a:rPr>
              <a:t>     b) razdvajanje (</a:t>
            </a:r>
            <a:r>
              <a:rPr lang="hr-HR" altLang="sr-Latn-RS" sz="2400" b="1" i="1" dirty="0">
                <a:latin typeface="Cambria" panose="02040503050406030204" pitchFamily="18" charset="0"/>
                <a:sym typeface="Symbol" pitchFamily="2" charset="2"/>
              </a:rPr>
              <a:t>separiranje)</a:t>
            </a:r>
            <a:r>
              <a:rPr lang="hr-HR" altLang="sr-Latn-RS" sz="2400" dirty="0">
                <a:latin typeface="Cambria" panose="02040503050406030204" pitchFamily="18" charset="0"/>
                <a:sym typeface="Symbol" pitchFamily="2" charset="2"/>
              </a:rPr>
              <a:t> –razlika u gustoći, magnetska svojstva</a:t>
            </a:r>
          </a:p>
        </p:txBody>
      </p:sp>
      <p:sp>
        <p:nvSpPr>
          <p:cNvPr id="35843" name="Slide Number Placeholder 5">
            <a:extLst>
              <a:ext uri="{FF2B5EF4-FFF2-40B4-BE49-F238E27FC236}">
                <a16:creationId xmlns:a16="http://schemas.microsoft.com/office/drawing/2014/main" xmlns="" id="{C23D3B0A-6D88-8544-958F-CDD0C0DB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42DCD3-F10E-C843-BC04-B1F7B3777C94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C0CE0C32-2D8B-F14A-A718-2327B590F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28345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RECIKLIRANJE OTPADA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1C5A96-A647-9A4F-870E-35927E59E553}"/>
              </a:ext>
            </a:extLst>
          </p:cNvPr>
          <p:cNvSpPr/>
          <p:nvPr/>
        </p:nvSpPr>
        <p:spPr>
          <a:xfrm>
            <a:off x="2988575" y="5802502"/>
            <a:ext cx="5896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6425" indent="-1876425" algn="just"/>
            <a:r>
              <a:rPr lang="hr-HR" altLang="sr-Latn-R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Nas zanima odvojeno prikupljanje!  </a:t>
            </a:r>
            <a:endParaRPr lang="hr-HR" altLang="sr-Latn-RS" sz="2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53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xmlns="" id="{CCEF4483-0E9A-F349-BA4B-A734F2B6E8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1704" y="1555845"/>
            <a:ext cx="9703298" cy="32224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hr-HR" altLang="sr-Latn-RS" sz="2400" dirty="0">
                <a:latin typeface="Cambria" panose="02040503050406030204" pitchFamily="18" charset="0"/>
              </a:rPr>
              <a:t>Podrazumijeva cjelovite sustave gospodarenja te nadzor ostataka i otpadaka od njihovog nastanka do konačne obrade</a:t>
            </a:r>
          </a:p>
          <a:p>
            <a:pPr>
              <a:spcAft>
                <a:spcPts val="1200"/>
              </a:spcAft>
            </a:pPr>
            <a:r>
              <a:rPr lang="hr-HR" altLang="sr-Latn-RS" sz="2400" dirty="0">
                <a:latin typeface="Cambria" panose="02040503050406030204" pitchFamily="18" charset="0"/>
              </a:rPr>
              <a:t>Sustavi odvojenog prikupljanja otpadnog papira, stakla, metala, tekstila, bio otpada, opasnog otpada te ostalog proizvodnog i ambalažnog otpada</a:t>
            </a:r>
          </a:p>
        </p:txBody>
      </p:sp>
      <p:sp>
        <p:nvSpPr>
          <p:cNvPr id="40963" name="Slide Number Placeholder 5">
            <a:extLst>
              <a:ext uri="{FF2B5EF4-FFF2-40B4-BE49-F238E27FC236}">
                <a16:creationId xmlns:a16="http://schemas.microsoft.com/office/drawing/2014/main" xmlns="" id="{4E803953-7A3F-8647-870F-840FEF8B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2FFF844-C07B-FF48-8A32-558D63C06FBA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342AFFA9-E893-244A-BF1A-F18A19E33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5141" y="274638"/>
            <a:ext cx="9099862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sz="4800" b="1" dirty="0">
                <a:latin typeface="Cambria" panose="02040503050406030204" pitchFamily="18" charset="0"/>
              </a:rPr>
              <a:t>Recikliranje u Republici Hrvatskoj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C7DF7D-EAD7-454E-B314-8B4E58F8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74" y="1158723"/>
            <a:ext cx="9195158" cy="5499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81820D-C863-E74B-BFAC-EFB4B2914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364" y="1145096"/>
            <a:ext cx="7989436" cy="5513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DB4390-48E4-8146-86EA-FCDA2C31C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74" y="1417638"/>
            <a:ext cx="10712096" cy="551363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AFF9E0-255C-B14D-AA81-1D232A837BD4}"/>
              </a:ext>
            </a:extLst>
          </p:cNvPr>
          <p:cNvSpPr txBox="1"/>
          <p:nvPr/>
        </p:nvSpPr>
        <p:spPr>
          <a:xfrm>
            <a:off x="214009" y="2840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25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xmlns="" id="{332CF313-FC0D-7E40-94BD-C25B11B41B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9809" y="2074459"/>
            <a:ext cx="10986448" cy="4281891"/>
          </a:xfrm>
        </p:spPr>
        <p:txBody>
          <a:bodyPr/>
          <a:lstStyle/>
          <a:p>
            <a:pPr algn="just" eaLnBrk="1" hangingPunct="1"/>
            <a:r>
              <a:rPr lang="hr-HR" altLang="sr-Latn-RS" sz="2400" dirty="0">
                <a:latin typeface="Cambria" panose="02040503050406030204" pitchFamily="18" charset="0"/>
              </a:rPr>
              <a:t>Poželjno je izdvojeno prikupljanje onih otpadnih tvari koje se mogu tehnički i financijski vratiti u kružni tok</a:t>
            </a:r>
          </a:p>
          <a:p>
            <a:pPr algn="just" eaLnBrk="1" hangingPunct="1"/>
            <a:r>
              <a:rPr lang="hr-HR" altLang="sr-Latn-RS" sz="2400" b="1" dirty="0">
                <a:latin typeface="Cambria" panose="02040503050406030204" pitchFamily="18" charset="0"/>
              </a:rPr>
              <a:t>Temeljna zadaća odvajanja otpada je smanjenje komunalnog otpada koji se treba odložiti, smanjenje štetnog utjecaja otpada na eko sustave, štedimo sirovine, vraćamo tvari prirodi – poput kompostiranja bio otpada</a:t>
            </a:r>
          </a:p>
          <a:p>
            <a:pPr algn="just" eaLnBrk="1" hangingPunct="1"/>
            <a:r>
              <a:rPr lang="hr-HR" altLang="sr-Latn-RS" sz="2400" dirty="0">
                <a:latin typeface="Cambria" panose="02040503050406030204" pitchFamily="18" charset="0"/>
              </a:rPr>
              <a:t>Za to služe prepoznatljivi spremnici koji su u domaćinstvima, na javnim površinama poput zelenih otoka ili reciklažna dvorišta</a:t>
            </a:r>
          </a:p>
          <a:p>
            <a:pPr eaLnBrk="1" hangingPunct="1"/>
            <a:endParaRPr lang="hr-HR" altLang="sr-Latn-RS" sz="2400" dirty="0">
              <a:latin typeface="Cambria" panose="02040503050406030204" pitchFamily="18" charset="0"/>
            </a:endParaRPr>
          </a:p>
          <a:p>
            <a:pPr marL="0" indent="0" algn="ctr" eaLnBrk="1" hangingPunct="1">
              <a:buNone/>
            </a:pPr>
            <a:r>
              <a:rPr lang="hr-HR" altLang="sr-Latn-RS" b="1" dirty="0">
                <a:solidFill>
                  <a:srgbClr val="FF0000"/>
                </a:solidFill>
                <a:latin typeface="Cambria" panose="02040503050406030204" pitchFamily="18" charset="0"/>
              </a:rPr>
              <a:t>Koja je naša/vaša uloga u ovom sustavu?</a:t>
            </a:r>
          </a:p>
        </p:txBody>
      </p:sp>
      <p:sp>
        <p:nvSpPr>
          <p:cNvPr id="43011" name="Slide Number Placeholder 5">
            <a:extLst>
              <a:ext uri="{FF2B5EF4-FFF2-40B4-BE49-F238E27FC236}">
                <a16:creationId xmlns:a16="http://schemas.microsoft.com/office/drawing/2014/main" xmlns="" id="{A656A325-8845-5347-B20C-9F3525B5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5A44E2D-AA92-0E4C-A73A-E59CADAEA7D7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BF88A8CD-46E5-A54C-AD69-86D44D9F5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199" y="274638"/>
            <a:ext cx="8923361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Primarna reciklaža u sustavu gospodarenja otpadom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1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F4C33-1DA4-034E-85F6-931FA32D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</a:rPr>
              <a:t>Uloga pojedinca – svakog od nas!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6DA201-D5CF-454F-80A9-950B93F5E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Cambria" panose="02040503050406030204" pitchFamily="18" charset="0"/>
              </a:rPr>
              <a:t>Naša je neizostavna uloga u životnom vijeku neke stvari</a:t>
            </a:r>
          </a:p>
          <a:p>
            <a:r>
              <a:rPr lang="hr-HR" dirty="0">
                <a:latin typeface="Cambria" panose="02040503050406030204" pitchFamily="18" charset="0"/>
              </a:rPr>
              <a:t>Proaktivan pristup rješavanju problema otpada</a:t>
            </a:r>
          </a:p>
          <a:p>
            <a:r>
              <a:rPr lang="hr-HR" dirty="0">
                <a:latin typeface="Cambria" panose="02040503050406030204" pitchFamily="18" charset="0"/>
              </a:rPr>
              <a:t>Informiranje o sastavu otpada – opasne komponente</a:t>
            </a:r>
          </a:p>
          <a:p>
            <a:r>
              <a:rPr lang="hr-HR" dirty="0">
                <a:latin typeface="Cambria" panose="02040503050406030204" pitchFamily="18" charset="0"/>
              </a:rPr>
              <a:t>Briga za okoliš</a:t>
            </a:r>
          </a:p>
          <a:p>
            <a:r>
              <a:rPr lang="hr-HR" dirty="0">
                <a:latin typeface="Cambria" panose="02040503050406030204" pitchFamily="18" charset="0"/>
              </a:rPr>
              <a:t>Nasljeđe generacijama koje ostaju iza nas</a:t>
            </a:r>
          </a:p>
          <a:p>
            <a:r>
              <a:rPr lang="hr-HR" dirty="0">
                <a:latin typeface="Cambria" panose="02040503050406030204" pitchFamily="18" charset="0"/>
              </a:rPr>
              <a:t>Obaveza prema onima koji su nam ostavili sve što imamo</a:t>
            </a:r>
          </a:p>
          <a:p>
            <a:endParaRPr lang="hr-HR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hr-HR" b="1" dirty="0">
                <a:solidFill>
                  <a:srgbClr val="FF0000"/>
                </a:solidFill>
                <a:latin typeface="Cambria" panose="02040503050406030204" pitchFamily="18" charset="0"/>
              </a:rPr>
              <a:t>Okolišno domoljublje!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58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2AFBFAD4-56FA-C046-A8AC-0BE3731C2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334" y="219076"/>
            <a:ext cx="7681415" cy="1295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PAPIRA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E5719ADC-474A-3344-9E6A-EE275A65C41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3899" y="1700213"/>
            <a:ext cx="7160051" cy="4014787"/>
          </a:xfrm>
        </p:spPr>
        <p:txBody>
          <a:bodyPr/>
          <a:lstStyle/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</a:rPr>
              <a:t>uobičajeno su za to </a:t>
            </a:r>
            <a:r>
              <a:rPr lang="hr-HR" altLang="sr-Latn-RS" sz="2400" dirty="0" err="1">
                <a:latin typeface="Cambria" panose="02040503050406030204" pitchFamily="18" charset="0"/>
              </a:rPr>
              <a:t>namjenjeni</a:t>
            </a:r>
            <a:r>
              <a:rPr lang="hr-HR" altLang="sr-Latn-RS" sz="2400" dirty="0">
                <a:latin typeface="Cambria" panose="02040503050406030204" pitchFamily="18" charset="0"/>
              </a:rPr>
              <a:t> </a:t>
            </a:r>
            <a:r>
              <a:rPr lang="hr-HR" altLang="sr-Latn-RS" sz="2400" b="1" dirty="0">
                <a:solidFill>
                  <a:srgbClr val="0070C0"/>
                </a:solidFill>
                <a:latin typeface="Cambria" panose="02040503050406030204" pitchFamily="18" charset="0"/>
              </a:rPr>
              <a:t>PLAVI SPREMNICI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</a:rPr>
              <a:t>volumena 1, 2, 3 m</a:t>
            </a:r>
            <a:r>
              <a:rPr lang="hr-HR" altLang="sr-Latn-RS" sz="2400" baseline="30000" dirty="0">
                <a:latin typeface="Cambria" panose="02040503050406030204" pitchFamily="18" charset="0"/>
              </a:rPr>
              <a:t>3</a:t>
            </a:r>
            <a:r>
              <a:rPr lang="hr-HR" altLang="sr-Latn-RS" sz="2400" dirty="0">
                <a:latin typeface="Cambria" panose="02040503050406030204" pitchFamily="18" charset="0"/>
              </a:rPr>
              <a:t>  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</a:rPr>
              <a:t>postavljeni na javnim površinama, samostalno, u okviru zelenih otoka ili u reciklažnim dvorištima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</a:rPr>
              <a:t>Mogu biti i plave kante, crne kante s plavim poklopcem ili plave vreće</a:t>
            </a:r>
          </a:p>
          <a:p>
            <a:pPr eaLnBrk="1" hangingPunct="1">
              <a:buFont typeface="Wingdings 3" pitchFamily="2" charset="2"/>
              <a:buNone/>
            </a:pPr>
            <a:endParaRPr lang="hr-HR" altLang="sr-Latn-RS" sz="2400" dirty="0">
              <a:latin typeface="Cambria" panose="02040503050406030204" pitchFamily="18" charset="0"/>
            </a:endParaRPr>
          </a:p>
          <a:p>
            <a:pPr marL="0" indent="0" eaLnBrk="1" hangingPunct="1"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</p:txBody>
      </p:sp>
      <p:sp>
        <p:nvSpPr>
          <p:cNvPr id="46084" name="Slide Number Placeholder 6">
            <a:extLst>
              <a:ext uri="{FF2B5EF4-FFF2-40B4-BE49-F238E27FC236}">
                <a16:creationId xmlns:a16="http://schemas.microsoft.com/office/drawing/2014/main" xmlns="" id="{5D5C4258-1F83-A54C-A02B-088C09106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040135-2D2F-0546-9D9E-C70EE758C07B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FD0A18E4-6905-F846-86A2-164D52414062}"/>
              </a:ext>
            </a:extLst>
          </p:cNvPr>
          <p:cNvSpPr/>
          <p:nvPr/>
        </p:nvSpPr>
        <p:spPr>
          <a:xfrm>
            <a:off x="8078337" y="968952"/>
            <a:ext cx="3807726" cy="308857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hr-HR" altLang="sr-Latn-RS" sz="2000" dirty="0">
                <a:solidFill>
                  <a:schemeClr val="bg1"/>
                </a:solidFill>
                <a:latin typeface="Cambria" panose="02040503050406030204" pitchFamily="18" charset="0"/>
              </a:rPr>
              <a:t>Ako odvojeno prikupimo i recikliramo 1 tonu otpadnog papira, spasili smo 20 mladih stabala, uštedjeli oko 60.000 litara vode, potrošili upola manje energije i 15 puta manje onečistili otpadne vode!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4F988101-7641-0048-8269-0F3925FF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6" y="4254500"/>
            <a:ext cx="21050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49E91030-E31E-454C-94FE-49FC3CABC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07" y="4352403"/>
            <a:ext cx="140017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2F073DC3-DA82-7145-AE26-BC0E2D07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4" y="4254500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3ADCD834-B199-144C-804D-3B5E85235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42" y="5487987"/>
            <a:ext cx="14160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818344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2389</TotalTime>
  <Words>2423</Words>
  <Application>Microsoft Office PowerPoint</Application>
  <PresentationFormat>Prilagođeno</PresentationFormat>
  <Paragraphs>318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2" baseType="lpstr">
      <vt:lpstr>Office Theme</vt:lpstr>
      <vt:lpstr>ZELENO SRCE ZAGORJA  Kako i zašto odvajati otpad?</vt:lpstr>
      <vt:lpstr>PowerPointova prezentacija</vt:lpstr>
      <vt:lpstr>PowerPointova prezentacija</vt:lpstr>
      <vt:lpstr>RECIKLIRANJE OTPADA</vt:lpstr>
      <vt:lpstr>RECIKLIRANJE OTPADA</vt:lpstr>
      <vt:lpstr>Recikliranje u Republici Hrvatskoj</vt:lpstr>
      <vt:lpstr>Primarna reciklaža u sustavu gospodarenja otpadom</vt:lpstr>
      <vt:lpstr>Uloga pojedinca – svakog od nas!</vt:lpstr>
      <vt:lpstr>Odvajanje i recikliranje PAPIRA</vt:lpstr>
      <vt:lpstr>Što smijemo odlagati u plave spremnike?</vt:lpstr>
      <vt:lpstr>Recikliranje papira</vt:lpstr>
      <vt:lpstr>Odvajanje i recikliranje STAKLA</vt:lpstr>
      <vt:lpstr>Vrste stakla</vt:lpstr>
      <vt:lpstr>Ambalažno staklo</vt:lpstr>
      <vt:lpstr>Što smijemo odlagati u zelene spremnike?</vt:lpstr>
      <vt:lpstr>Prednosti recikliranja stakla</vt:lpstr>
      <vt:lpstr>Odvajanje i recikliranje PLASTIKE</vt:lpstr>
      <vt:lpstr>Odvajanje i recikliranje PLASTIKE</vt:lpstr>
      <vt:lpstr>Odvajanje i recikliranje PLASTIKE</vt:lpstr>
      <vt:lpstr>Upotreba reciklirane plastike</vt:lpstr>
      <vt:lpstr>Odvajanje i recikliranje METALA</vt:lpstr>
      <vt:lpstr>Odvajanje i recikliranje TEKSTILA</vt:lpstr>
      <vt:lpstr>Odvajanje i recikliranje OPASNOG OTPADA</vt:lpstr>
      <vt:lpstr>Odvajanje i recikliranje BIO OTPADA</vt:lpstr>
      <vt:lpstr>Odvojeno sakupljanje biootpada</vt:lpstr>
      <vt:lpstr>Odvojeno sakupljanje biootpada</vt:lpstr>
      <vt:lpstr>Odvojeno sakupljanje biootpada</vt:lpstr>
      <vt:lpstr>PowerPointova prezentacija</vt:lpstr>
      <vt:lpstr>Kako i gdje kompostirati?</vt:lpstr>
      <vt:lpstr>Što možemo kompostirati?</vt:lpstr>
      <vt:lpstr>Što ne možemo kompostirati?</vt:lpstr>
      <vt:lpstr>Kako uspješno kompostirati?</vt:lpstr>
      <vt:lpstr>Kako kompostirati?</vt:lpstr>
      <vt:lpstr>Kako kompostirati?</vt:lpstr>
      <vt:lpstr>Kako kompostirati?</vt:lpstr>
      <vt:lpstr>Kako kompostirati?</vt:lpstr>
      <vt:lpstr> Zašto je važno kompostirati?</vt:lpstr>
      <vt:lpstr>Obaveza odvajanja biootpada?</vt:lpstr>
      <vt:lpstr> Zašto odvajati biootpad?</vt:lpstr>
      <vt:lpstr>Ponovna upotreba predmeta!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 Kalambura</dc:creator>
  <cp:lastModifiedBy>HP</cp:lastModifiedBy>
  <cp:revision>124</cp:revision>
  <dcterms:created xsi:type="dcterms:W3CDTF">2019-01-31T00:29:27Z</dcterms:created>
  <dcterms:modified xsi:type="dcterms:W3CDTF">2019-03-10T17:09:44Z</dcterms:modified>
</cp:coreProperties>
</file>