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69" r:id="rId2"/>
    <p:sldId id="368" r:id="rId3"/>
    <p:sldId id="315" r:id="rId4"/>
    <p:sldId id="307" r:id="rId5"/>
    <p:sldId id="306" r:id="rId6"/>
    <p:sldId id="337" r:id="rId7"/>
    <p:sldId id="308" r:id="rId8"/>
    <p:sldId id="310" r:id="rId9"/>
    <p:sldId id="356" r:id="rId10"/>
    <p:sldId id="364" r:id="rId11"/>
    <p:sldId id="362" r:id="rId12"/>
    <p:sldId id="359" r:id="rId13"/>
    <p:sldId id="365" r:id="rId14"/>
    <p:sldId id="366" r:id="rId15"/>
    <p:sldId id="313" r:id="rId16"/>
    <p:sldId id="314" r:id="rId17"/>
    <p:sldId id="264" r:id="rId18"/>
    <p:sldId id="331" r:id="rId19"/>
    <p:sldId id="350" r:id="rId20"/>
    <p:sldId id="351" r:id="rId21"/>
    <p:sldId id="353" r:id="rId22"/>
    <p:sldId id="352" r:id="rId23"/>
    <p:sldId id="38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424" autoAdjust="0"/>
  </p:normalViewPr>
  <p:slideViewPr>
    <p:cSldViewPr snapToGrid="0">
      <p:cViewPr>
        <p:scale>
          <a:sx n="73" d="100"/>
          <a:sy n="73" d="100"/>
        </p:scale>
        <p:origin x="-54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0" d="100"/>
          <a:sy n="90" d="100"/>
        </p:scale>
        <p:origin x="2112" y="-8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7C234E-47AA-44FA-B5F6-1D1919E9E0E9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2386B68-0D5E-4F16-A968-B7CF8E456C45}" type="pres">
      <dgm:prSet presAssocID="{E27C234E-47AA-44FA-B5F6-1D1919E9E0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</dgm:ptLst>
  <dgm:cxnLst>
    <dgm:cxn modelId="{DD7B040D-0AB3-42D8-A0DB-CA241D5CFE2C}" type="presOf" srcId="{E27C234E-47AA-44FA-B5F6-1D1919E9E0E9}" destId="{E2386B68-0D5E-4F16-A968-B7CF8E456C45}" srcOrd="0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EA582-0CAF-4DB9-8623-C94BFCB4F247}" type="datetimeFigureOut">
              <a:rPr lang="hr-HR" smtClean="0"/>
              <a:t>10.3.2019.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E7943-32E4-4B84-A52A-4027E4BA3E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160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Uvodno o projektu Zeleno srce Zagorja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685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054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359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0830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2172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21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sr-Latn-CS">
                <a:solidFill>
                  <a:prstClr val="white"/>
                </a:solidFill>
              </a:rPr>
              <a:t>29.03.2012</a:t>
            </a:r>
          </a:p>
        </p:txBody>
      </p:sp>
      <p:sp>
        <p:nvSpPr>
          <p:cNvPr id="2560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202CBF-D692-4ED3-B679-492929F50062}" type="slidenum">
              <a:rPr lang="hr-HR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hr-HR">
              <a:solidFill>
                <a:prstClr val="white"/>
              </a:solidFill>
            </a:endParaRPr>
          </a:p>
        </p:txBody>
      </p:sp>
      <p:sp>
        <p:nvSpPr>
          <p:cNvPr id="593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8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D992991-2F02-4614-B9BE-8C0FA3AFBBFD}" type="slidenum">
              <a:rPr lang="hr-HR"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hr-HR" sz="120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9399" name="Text Box 4"/>
          <p:cNvSpPr txBox="1">
            <a:spLocks noChangeArrowheads="1"/>
          </p:cNvSpPr>
          <p:nvPr/>
        </p:nvSpPr>
        <p:spPr bwMode="auto">
          <a:xfrm>
            <a:off x="3884613" y="1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r-Latn-CS" sz="12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29.03.2012</a:t>
            </a:r>
          </a:p>
        </p:txBody>
      </p:sp>
      <p:sp>
        <p:nvSpPr>
          <p:cNvPr id="2" name="Rezervirano mjesto bilježaka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46006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511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E7943-32E4-4B84-A52A-4027E4BA3EFA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331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545185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685725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83768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953315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91511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5455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853597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65074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49983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97253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187611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45755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175843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028023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00863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RS"/>
              <a:t>2018-09-21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476946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RS"/>
              <a:t>2018-09-21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0BC7D9-5162-4131-83BC-87AA4997132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446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vetropack.hr/hr/staklo/recikliranj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c.europa.eu/environment/waste/framewor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6600" b="1" dirty="0">
                <a:solidFill>
                  <a:srgbClr val="92D050"/>
                </a:solidFill>
              </a:rPr>
              <a:t>ZELENO SRCE ZAGORJA</a:t>
            </a:r>
            <a:r>
              <a:rPr lang="hr-HR" dirty="0"/>
              <a:t/>
            </a:r>
            <a:br>
              <a:rPr lang="hr-HR" dirty="0"/>
            </a:br>
            <a:r>
              <a:rPr lang="hr-HR" b="1" dirty="0">
                <a:solidFill>
                  <a:schemeClr val="accent2">
                    <a:lumMod val="50000"/>
                  </a:schemeClr>
                </a:solidFill>
              </a:rPr>
              <a:t>Gospodarenje otpadom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94984"/>
            <a:ext cx="7766936" cy="1096899"/>
          </a:xfrm>
        </p:spPr>
        <p:txBody>
          <a:bodyPr>
            <a:normAutofit fontScale="55000" lnSpcReduction="20000"/>
          </a:bodyPr>
          <a:lstStyle/>
          <a:p>
            <a:r>
              <a:rPr lang="hr-HR" sz="3600" dirty="0">
                <a:solidFill>
                  <a:srgbClr val="00B0F0"/>
                </a:solidFill>
              </a:rPr>
              <a:t>Općina Bedekovčina</a:t>
            </a:r>
          </a:p>
          <a:p>
            <a:r>
              <a:rPr lang="hr-HR" sz="3600" dirty="0" err="1"/>
              <a:t>Interkonzalting</a:t>
            </a:r>
            <a:r>
              <a:rPr lang="hr-HR" sz="3600" dirty="0"/>
              <a:t> d.o.o. (Dubravka Bačun)</a:t>
            </a:r>
          </a:p>
          <a:p>
            <a:r>
              <a:rPr lang="hr-HR" sz="3600" dirty="0"/>
              <a:t>12-3-2019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</a:t>
            </a:fld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9E3AEC55-7C44-4C08-BB3F-383F4FB2B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58" y="0"/>
            <a:ext cx="2390678" cy="196508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F1E8457-4CC5-499D-B12C-93697ED67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53" y="5076016"/>
            <a:ext cx="5761768" cy="16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1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01" y="-11024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hr-HR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3100" b="1" u="sng" dirty="0">
                <a:solidFill>
                  <a:schemeClr val="accent2">
                    <a:lumMod val="50000"/>
                  </a:schemeClr>
                </a:solidFill>
              </a:rPr>
              <a:t>RED PRVENSTVA GOSPODARENJA OTPADOM – SPRJEČAVANJE NASTAJANJA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77" y="1978762"/>
            <a:ext cx="4838718" cy="388077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sustavi upravljanja okolišem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dizajn prihvatljiv za okoliš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procjena životnog ciklus proizvoda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procjena utjecaja  zahvata/proizvoda na okoliš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označavanje</a:t>
            </a:r>
            <a:endParaRPr lang="hr-HR" sz="2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najbolje raspoložive tehnike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dobra proizvođačka praksa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dematerijalizacija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10</a:t>
            </a:fld>
            <a:endParaRPr lang="hr-HR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1078" t="40279" r="65113" b="22970"/>
          <a:stretch/>
        </p:blipFill>
        <p:spPr bwMode="auto">
          <a:xfrm>
            <a:off x="180193" y="223760"/>
            <a:ext cx="1230216" cy="1141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29" y="1524090"/>
            <a:ext cx="2229134" cy="2229134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225" y="4066761"/>
            <a:ext cx="1913697" cy="231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5" t="29729" r="-292" b="43214"/>
          <a:stretch/>
        </p:blipFill>
        <p:spPr>
          <a:xfrm>
            <a:off x="4122471" y="4066762"/>
            <a:ext cx="4471464" cy="1692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83" y="1678537"/>
            <a:ext cx="1514856" cy="192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6" y="1718288"/>
            <a:ext cx="1508587" cy="142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6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19014" t="39110" r="55027" b="15605"/>
          <a:stretch/>
        </p:blipFill>
        <p:spPr bwMode="auto">
          <a:xfrm>
            <a:off x="7096958" y="1690688"/>
            <a:ext cx="3657600" cy="22760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922" y="224827"/>
            <a:ext cx="8487053" cy="92879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RED PRVENSTVA GOSPODARENJA OTPADOM – SPRJEČAVANJE NASTAJANJA 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13558" t="38522" r="48578" b="14134"/>
          <a:stretch/>
        </p:blipFill>
        <p:spPr bwMode="auto">
          <a:xfrm>
            <a:off x="1784266" y="4259062"/>
            <a:ext cx="3033477" cy="2485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11</a:t>
            </a:fld>
            <a:endParaRPr lang="hr-HR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19180" t="44109" r="55522" b="17369"/>
          <a:stretch/>
        </p:blipFill>
        <p:spPr bwMode="auto">
          <a:xfrm>
            <a:off x="7198825" y="4089206"/>
            <a:ext cx="3324009" cy="2467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15377" t="36169" r="50231" b="17957"/>
          <a:stretch/>
        </p:blipFill>
        <p:spPr bwMode="auto">
          <a:xfrm>
            <a:off x="1784266" y="1781177"/>
            <a:ext cx="3033477" cy="22760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/>
          <a:srcRect l="11078" t="40279" r="65113" b="22970"/>
          <a:stretch/>
        </p:blipFill>
        <p:spPr bwMode="auto">
          <a:xfrm>
            <a:off x="264408" y="129265"/>
            <a:ext cx="1406514" cy="13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546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08" y="229274"/>
            <a:ext cx="7963271" cy="1159615"/>
          </a:xfrm>
        </p:spPr>
        <p:txBody>
          <a:bodyPr>
            <a:normAutofit/>
          </a:bodyPr>
          <a:lstStyle/>
          <a:p>
            <a:pPr algn="ctr"/>
            <a:r>
              <a:rPr lang="hr-HR" sz="28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RED PRVENSTVA GOSPODARENJA OTPADOM – PRIPREMA ZA PONOVNU UPORABU</a:t>
            </a:r>
            <a:endParaRPr lang="hr-HR" sz="280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60" y="2154037"/>
            <a:ext cx="4958918" cy="42023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opravak, prepravak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donacija, humanitarna akcija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sajam rabljene robe  („buvljak”)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dućani rabljenom robom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rabljeni automobili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</a:rPr>
              <a:t>centri za ponovnu uporabu</a:t>
            </a:r>
          </a:p>
          <a:p>
            <a:pPr marL="0" indent="0">
              <a:spcBef>
                <a:spcPct val="0"/>
              </a:spcBef>
              <a:buNone/>
            </a:pPr>
            <a:endParaRPr lang="hr-HR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hr-HR" sz="24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hr-HR" sz="2400" b="1" dirty="0">
                <a:solidFill>
                  <a:srgbClr val="FF0000"/>
                </a:solidFill>
                <a:cs typeface="Arial" panose="020B0604020202020204" pitchFamily="34" charset="0"/>
              </a:rPr>
              <a:t>Produžiti životni vijek!</a:t>
            </a:r>
            <a:endParaRPr lang="hr-HR" altLang="sr-Latn-R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94" y="1170989"/>
            <a:ext cx="4267697" cy="278485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12</a:t>
            </a:fld>
            <a:endParaRPr lang="hr-HR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1078" t="40279" r="65113" b="22970"/>
          <a:stretch/>
        </p:blipFill>
        <p:spPr bwMode="auto">
          <a:xfrm>
            <a:off x="226347" y="139885"/>
            <a:ext cx="1632045" cy="1416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95" y="4038276"/>
            <a:ext cx="4267697" cy="27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4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851" y="3227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r-HR" sz="28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PRVENSTVA GOSPODARENJA OTPADOM – RECIKLIRANJE, OPORABA</a:t>
            </a:r>
            <a:endParaRPr lang="hr-HR" sz="28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1971" y="2221251"/>
            <a:ext cx="4541668" cy="317250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zeleni otoci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reciklažna dvorišta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pretovarne stanice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sortirnice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kompostišta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centri za gospodarenje otpadom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hr-HR" altLang="sr-Latn-RS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Industrija - </a:t>
            </a:r>
            <a:r>
              <a:rPr lang="hr-H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prozvodnja novih proizvoda   </a:t>
            </a:r>
          </a:p>
          <a:p>
            <a:pPr>
              <a:spcBef>
                <a:spcPct val="0"/>
              </a:spcBef>
            </a:pPr>
            <a:endParaRPr lang="hr-HR" altLang="sr-Latn-RS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hr-HR" dirty="0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675" r="5246" b="5252"/>
          <a:stretch/>
        </p:blipFill>
        <p:spPr>
          <a:xfrm>
            <a:off x="5220913" y="1575159"/>
            <a:ext cx="5392815" cy="453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13</a:t>
            </a:fld>
            <a:endParaRPr lang="hr-HR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078" t="40279" r="65113" b="22970"/>
          <a:stretch/>
        </p:blipFill>
        <p:spPr bwMode="auto">
          <a:xfrm>
            <a:off x="278642" y="230188"/>
            <a:ext cx="1371600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024697" y="6406487"/>
            <a:ext cx="4249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https://www.vetropack.hr/hr/staklo/recikliranje/</a:t>
            </a:r>
            <a:endParaRPr lang="hr-H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45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66" y="1668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PRVENSTVA GOSPODARENJA OTPADOM </a:t>
            </a:r>
            <a:b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ZBRINJAVANJE (ODLAGANJE) </a:t>
            </a:r>
            <a:endParaRPr lang="hr-HR" sz="32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14</a:t>
            </a:fld>
            <a:endParaRPr lang="hr-HR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1078" t="40279" r="65113" b="22970"/>
          <a:stretch/>
        </p:blipFill>
        <p:spPr bwMode="auto">
          <a:xfrm>
            <a:off x="278642" y="230188"/>
            <a:ext cx="1371600" cy="1190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4034" b="18345"/>
          <a:stretch/>
        </p:blipFill>
        <p:spPr bwMode="auto">
          <a:xfrm>
            <a:off x="0" y="2373678"/>
            <a:ext cx="5865223" cy="3648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8025" y="1618976"/>
            <a:ext cx="966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Lesičak </a:t>
            </a:r>
            <a:r>
              <a:rPr lang="hr-HR" sz="2400" b="1" dirty="0"/>
              <a:t>                 </a:t>
            </a:r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Gorjak </a:t>
            </a:r>
            <a:r>
              <a:rPr lang="hr-HR" sz="2400" b="1" dirty="0"/>
              <a:t>                   </a:t>
            </a:r>
            <a:r>
              <a:rPr lang="hr-HR" sz="2400" b="1" dirty="0">
                <a:solidFill>
                  <a:schemeClr val="accent2">
                    <a:lumMod val="50000"/>
                  </a:schemeClr>
                </a:solidFill>
              </a:rPr>
              <a:t>CGO Piškornica (Koprivnca)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40862" y="16296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Right Arrow 10"/>
          <p:cNvSpPr/>
          <p:nvPr/>
        </p:nvSpPr>
        <p:spPr>
          <a:xfrm>
            <a:off x="5058991" y="16045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6545730" y="4961017"/>
            <a:ext cx="336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Nacrt prijedloga dinamike zatvaranja odlagališta neopasnog</a:t>
            </a:r>
          </a:p>
          <a:p>
            <a:r>
              <a:rPr lang="hr-H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Otpada na području Republike Hrvatska</a:t>
            </a:r>
          </a:p>
        </p:txBody>
      </p:sp>
      <p:sp>
        <p:nvSpPr>
          <p:cNvPr id="13" name="Right Arrow 12"/>
          <p:cNvSpPr/>
          <p:nvPr/>
        </p:nvSpPr>
        <p:spPr>
          <a:xfrm rot="12553033">
            <a:off x="5870537" y="5014596"/>
            <a:ext cx="773148" cy="401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357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5308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KRUŽNO GOSPODARSTVO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7159" y="1791170"/>
            <a:ext cx="6598644" cy="479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5803" y="1420224"/>
            <a:ext cx="4527997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cirkularna ekonomija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cirkularno gospodarstvo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kružna ekonomija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kružno gospodarstvo</a:t>
            </a:r>
          </a:p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69" y="3595893"/>
            <a:ext cx="2036064" cy="232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21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3493" y="258956"/>
            <a:ext cx="7068379" cy="92809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GOSPODARENJE OTPADOM – KRUŽNO GOSPODARSTVO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9011" y="1899854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6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r-HR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Kružno gospodarstvo je dizajnirano tako da  ponavlja i obnavlja procese s ciljem da čitavo vrijeme na najvišoj razini zadrži iskoristivost i vrijednost proizvoda, komponenata i materijala, razdvajajući pri tom tehnički od biološkog ciklusa“. </a:t>
            </a:r>
            <a:r>
              <a:rPr lang="hr-HR" sz="2600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(neslužbeni prijevod)</a:t>
            </a:r>
            <a:r>
              <a:rPr lang="hr-HR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hr-HR" sz="2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ISO/DIS 20400.2:2016(E) Održiva nabava – vodič      (neslužbeni prijevod)</a:t>
            </a:r>
          </a:p>
          <a:p>
            <a:endParaRPr lang="hr-HR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94684"/>
            <a:ext cx="5181600" cy="386863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16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6"/>
          <a:stretch>
            <a:fillRect/>
          </a:stretch>
        </p:blipFill>
        <p:spPr bwMode="auto">
          <a:xfrm>
            <a:off x="6172200" y="4614796"/>
            <a:ext cx="5898054" cy="198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1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07" y="96692"/>
            <a:ext cx="9216391" cy="1325563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/>
              <a:t>     </a:t>
            </a:r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PRIMJER KRUŽNOG      </a:t>
            </a:r>
            <a:b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2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GOSPODARSTVA</a:t>
            </a:r>
            <a:endParaRPr lang="hr-HR" sz="32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00" y="1958049"/>
            <a:ext cx="3398195" cy="383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17</a:t>
            </a:fld>
            <a:endParaRPr lang="hr-HR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1164" t="46756" r="57672" b="21780"/>
          <a:stretch/>
        </p:blipFill>
        <p:spPr bwMode="auto">
          <a:xfrm>
            <a:off x="87628" y="4552377"/>
            <a:ext cx="2619589" cy="1962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6176" y="4110113"/>
            <a:ext cx="1767417" cy="1325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b="2513"/>
          <a:stretch/>
        </p:blipFill>
        <p:spPr>
          <a:xfrm rot="5400000">
            <a:off x="3242126" y="1911995"/>
            <a:ext cx="1919082" cy="167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8071" y="1021974"/>
            <a:ext cx="2750887" cy="2063165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r="20960"/>
          <a:stretch/>
        </p:blipFill>
        <p:spPr>
          <a:xfrm>
            <a:off x="9186320" y="4277704"/>
            <a:ext cx="1608257" cy="23606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05648" y="3256716"/>
            <a:ext cx="31461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</a:rPr>
              <a:t>65 % recikliranog pamuka</a:t>
            </a:r>
          </a:p>
          <a:p>
            <a:r>
              <a:rPr lang="hr-HR" sz="3200" b="1" dirty="0">
                <a:solidFill>
                  <a:srgbClr val="C00000"/>
                </a:solidFill>
              </a:rPr>
              <a:t>35 % recikliranog poliestera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0EF586F-70CD-48C7-9394-36C0A434A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07" y="1730107"/>
            <a:ext cx="2506266" cy="1766308"/>
          </a:xfrm>
          <a:prstGeom prst="rect">
            <a:avLst/>
          </a:prstGeom>
        </p:spPr>
      </p:pic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B6416E84-2D72-4B7A-A1E3-E26B90C129DC}"/>
              </a:ext>
            </a:extLst>
          </p:cNvPr>
          <p:cNvSpPr/>
          <p:nvPr/>
        </p:nvSpPr>
        <p:spPr>
          <a:xfrm>
            <a:off x="1341171" y="886256"/>
            <a:ext cx="202937" cy="70393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BF55BA60-C56F-4C35-9E54-16E9C9A29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0607" y="3648154"/>
            <a:ext cx="202937" cy="56835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5E09C49F-9E8A-4841-B2F8-C6432ED70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774828" y="3590293"/>
            <a:ext cx="201185" cy="56697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7D9D8B9B-A865-4FEE-9E6F-CF8BCD0A4E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2737" y="3760100"/>
            <a:ext cx="566977" cy="20118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60D5A30-C84B-45DF-B865-51D9BD870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680752">
            <a:off x="9011644" y="2872803"/>
            <a:ext cx="201185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61" y="181865"/>
            <a:ext cx="601615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PRIMJER KRUŽNOG      </a:t>
            </a:r>
            <a:b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GOSPODARSTVA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7" y="2341095"/>
            <a:ext cx="6016150" cy="388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  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18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5337"/>
          <a:stretch/>
        </p:blipFill>
        <p:spPr>
          <a:xfrm>
            <a:off x="6805017" y="999642"/>
            <a:ext cx="4162567" cy="52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01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48" y="221435"/>
            <a:ext cx="8797497" cy="967286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OPĆINA </a:t>
            </a:r>
            <a:r>
              <a:rPr lang="hr-HR" sz="3600" b="1" u="sng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BEDEKOVČINA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024975"/>
              </p:ext>
            </p:extLst>
          </p:nvPr>
        </p:nvGraphicFramePr>
        <p:xfrm>
          <a:off x="464552" y="1794429"/>
          <a:ext cx="10295186" cy="4365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85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42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20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72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72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72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72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42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1039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G</a:t>
                      </a:r>
                      <a:r>
                        <a:rPr lang="hr-H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odina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Granična</a:t>
                      </a: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godina</a:t>
                      </a:r>
                      <a:endParaRPr lang="hr-HR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2022.</a:t>
                      </a:r>
                      <a:endParaRPr lang="hr-H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0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Odloženo MKO (t)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</a:t>
                      </a:r>
                      <a:endParaRPr lang="hr-HR" sz="2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976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889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793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Granična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količina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odloženog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MKO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prema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Uredbi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(t)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855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791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Postotak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odnosu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r>
                        <a:rPr lang="hr-HR" sz="20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graničnu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godinu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80 %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74 %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66 %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58 %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54 %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5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Masa za obračun poticajne naknade (t)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hr-HR" sz="20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1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gospodarenja otpadom (t)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1069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976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hr-HR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063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SADRŽAJ</a:t>
            </a:r>
            <a:r>
              <a:rPr lang="hr-HR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812074" y="1760311"/>
            <a:ext cx="10515600" cy="435133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nazivlje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gospodarenje otpadom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red prvenstva gospodarenja otpadom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kružno gospodarstvo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pravilno odvajanje otpada u </a:t>
            </a:r>
          </a:p>
          <a:p>
            <a:pPr marL="0" indent="0" algn="just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    kućanstvima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ponovna uporaba predmeta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kućno kompostiranje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pitanja, odgovori</a:t>
            </a:r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  <a:p>
            <a:pPr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</a:t>
            </a:fld>
            <a:endParaRPr lang="hr-HR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C541A14-24B3-4603-A18C-A0AEE107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4" y="2026138"/>
            <a:ext cx="4151529" cy="364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085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156120"/>
            <a:ext cx="8864873" cy="928098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GOSPODARENJE OTPADOM – OPĆINA </a:t>
            </a:r>
            <a:r>
              <a:rPr lang="hr-HR" sz="3600" b="1" u="sng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BEDEKOVČINA</a:t>
            </a:r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2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1908868"/>
            <a:ext cx="8864873" cy="4132494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0731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0978"/>
          </a:xfrm>
        </p:spPr>
        <p:txBody>
          <a:bodyPr>
            <a:normAutofit fontScale="90000"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GOSPODARENJE OTPADOM – IZRAČUN POTICAJNE NAKNADE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Slika 2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66" y="1476104"/>
            <a:ext cx="5181600" cy="4351338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296717"/>
            <a:ext cx="5334000" cy="45307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Uredb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gospodarenju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komunalnim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otpadom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50/17)</a:t>
            </a:r>
            <a:endParaRPr lang="hr-HR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2200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Izračun poticajne naknade („kazna” za JLS) </a:t>
            </a:r>
            <a:r>
              <a:rPr lang="en-GB" sz="2200" u="sng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200" u="sng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2015. god. granična godina i masa (1069 t)</a:t>
            </a: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cilj za 2017. god. – odložiti &lt; 80 % granične mase, znači 855 t</a:t>
            </a: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2017. god. odloženo je 889 t, znači 34 t više</a:t>
            </a:r>
          </a:p>
          <a:p>
            <a:pPr>
              <a:buFontTx/>
              <a:buChar char="-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poticajna naknada („kazna”) za JLS = </a:t>
            </a:r>
          </a:p>
          <a:p>
            <a:pPr marL="0" indent="0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hr-HR" sz="22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 x 100 kn = 3.400 kn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21</a:t>
            </a:fld>
            <a:endParaRPr lang="hr-HR"/>
          </a:p>
        </p:txBody>
      </p:sp>
      <p:sp>
        <p:nvSpPr>
          <p:cNvPr id="7" name="TextBox 6"/>
          <p:cNvSpPr txBox="1"/>
          <p:nvPr/>
        </p:nvSpPr>
        <p:spPr>
          <a:xfrm>
            <a:off x="1966602" y="4270955"/>
            <a:ext cx="2490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masa odloženog MKO</a:t>
            </a:r>
          </a:p>
          <a:p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ispod crvene crte</a:t>
            </a:r>
          </a:p>
        </p:txBody>
      </p:sp>
    </p:spTree>
    <p:extLst>
      <p:ext uri="{BB962C8B-B14F-4D97-AF65-F5344CB8AC3E}">
        <p14:creationId xmlns:p14="http://schemas.microsoft.com/office/powerpoint/2010/main" val="213300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b="1" u="sng" dirty="0">
                <a:solidFill>
                  <a:schemeClr val="accent2">
                    <a:lumMod val="50000"/>
                  </a:schemeClr>
                </a:solidFill>
              </a:rPr>
              <a:t>GOSPODARENJE OTPADOM – MOGUĆI NAČINI RJEŠAVANJA PROBLEMA </a:t>
            </a:r>
            <a:r>
              <a:rPr lang="hr-HR" b="1" u="sng" dirty="0">
                <a:solidFill>
                  <a:schemeClr val="accent2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hr-HR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136" t="17863" r="47500" b="14349"/>
          <a:stretch/>
        </p:blipFill>
        <p:spPr>
          <a:xfrm>
            <a:off x="2506039" y="1930400"/>
            <a:ext cx="5875647" cy="44816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8997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273965" y="234533"/>
            <a:ext cx="4153530" cy="1711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000" dirty="0">
                <a:solidFill>
                  <a:schemeClr val="accent2">
                    <a:lumMod val="50000"/>
                  </a:schemeClr>
                </a:solidFill>
              </a:rPr>
              <a:t>HVALA NA STRPLJENJU!</a:t>
            </a:r>
          </a:p>
          <a:p>
            <a:pPr marL="0" indent="0" algn="ctr">
              <a:buNone/>
            </a:pPr>
            <a:endParaRPr lang="hr-HR" sz="2000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23</a:t>
            </a:fld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12D95C3A-0B24-4FDF-BCDC-22415A56D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827" y="2560801"/>
            <a:ext cx="2369804" cy="194930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CE362A2-3151-47F2-A761-86B3757CC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257" y="1806526"/>
            <a:ext cx="2736805" cy="5317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3306071-BA4D-4F3B-B7FD-28C10075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296" y="4581776"/>
            <a:ext cx="6916317" cy="19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80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NAGLASCI PROJEKTA „ZELENO SRCE ZAGORJA</a:t>
            </a:r>
            <a:r>
              <a:rPr lang="hr-HR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”</a:t>
            </a:r>
            <a:endParaRPr lang="hr-HR" sz="3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5109" y="2226030"/>
            <a:ext cx="4125686" cy="3433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accent2">
                    <a:lumMod val="50000"/>
                  </a:schemeClr>
                </a:solidFill>
              </a:rPr>
              <a:t>sprječavanje nastanka otpada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accent2">
                    <a:lumMod val="50000"/>
                  </a:schemeClr>
                </a:solidFill>
              </a:rPr>
              <a:t>pravilno odvajanje otpada u kućanstvima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accent2">
                    <a:lumMod val="50000"/>
                  </a:schemeClr>
                </a:solidFill>
              </a:rPr>
              <a:t>ponovna uporaba predmeta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>
                <a:solidFill>
                  <a:schemeClr val="accent2">
                    <a:lumMod val="50000"/>
                  </a:schemeClr>
                </a:solidFill>
              </a:rPr>
              <a:t>vrtno kompostiranje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3</a:t>
            </a:fld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5762">
            <a:off x="5988184" y="2184354"/>
            <a:ext cx="1545936" cy="78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871">
            <a:off x="5851766" y="4800393"/>
            <a:ext cx="1818773" cy="151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5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GOSPODARENJA OTPADOM – DEFINICIJA OTPADA 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Otpad je svaka tvar ili predmet koji posjednik: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odbacuje,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namjerava ili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mora odbaciti. </a:t>
            </a:r>
          </a:p>
          <a:p>
            <a:pPr marL="0" indent="0">
              <a:buNone/>
            </a:pPr>
            <a:endParaRPr lang="hr-HR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Otpadom se smatra i svaki predmet i tvar čije su sakupljanje, prijevoz i obrada nužni u svrhu zaštite javnog interesa.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037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GOSPODARENJE OTPADOM - DJELATNOSTI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Gospodarenje otpadom su djelatnosti:</a:t>
            </a:r>
          </a:p>
          <a:p>
            <a:pPr marL="0" indent="0">
              <a:buNone/>
            </a:pP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sakupljanja,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prijevoza,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oporabe i zbrinjavanja i druge obrade otpada,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uključujući nadzor nad tim postupcima,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nadzor i mjere koje se provode na lokacijama nakon zbrinjavanja otpada.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6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79" y="185461"/>
            <a:ext cx="9289122" cy="1243844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GOSPODARENJE OTPADOM – RED PRVENSTVA</a:t>
            </a:r>
            <a:r>
              <a:rPr lang="hr-HR" b="1" dirty="0"/>
              <a:t/>
            </a:r>
            <a:br>
              <a:rPr lang="hr-HR" b="1" dirty="0"/>
            </a:br>
            <a:endParaRPr lang="hr-H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" y="1908704"/>
            <a:ext cx="9057882" cy="4132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6</a:t>
            </a:fld>
            <a:endParaRPr lang="hr-HR"/>
          </a:p>
        </p:txBody>
      </p:sp>
      <p:sp>
        <p:nvSpPr>
          <p:cNvPr id="3" name="TextBox 2"/>
          <p:cNvSpPr txBox="1"/>
          <p:nvPr/>
        </p:nvSpPr>
        <p:spPr>
          <a:xfrm>
            <a:off x="4468490" y="5962160"/>
            <a:ext cx="469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u="sng" dirty="0">
                <a:hlinkClick r:id="rId4"/>
              </a:rPr>
              <a:t>http://ec.europa.eu/environment/waste/framework/</a:t>
            </a:r>
            <a:r>
              <a:rPr lang="hr-HR" sz="1600" dirty="0"/>
              <a:t> </a:t>
            </a:r>
          </a:p>
          <a:p>
            <a:r>
              <a:rPr lang="hr-HR" sz="1600" b="1" dirty="0">
                <a:solidFill>
                  <a:schemeClr val="accent2">
                    <a:lumMod val="50000"/>
                  </a:schemeClr>
                </a:solidFill>
              </a:rPr>
              <a:t>(preuzeto s mrežne stranice 08.01.2019.)</a:t>
            </a:r>
          </a:p>
        </p:txBody>
      </p:sp>
    </p:spTree>
    <p:extLst>
      <p:ext uri="{BB962C8B-B14F-4D97-AF65-F5344CB8AC3E}">
        <p14:creationId xmlns:p14="http://schemas.microsoft.com/office/powerpoint/2010/main" val="419736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GOSPODARENJE OTPADOM – RED PRVENSTVA</a:t>
            </a:r>
            <a:endParaRPr lang="hr-HR" sz="3600" u="sng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Red prvenstva gospodarenja otpadom, i to: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1. sprječavanje nastanka otpada,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2. priprema za ponovnu uporabu,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3. recikliranje,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4. drugi postupci oporabe npr. energetska i materijalna oporaba,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5. zbrinjavanje otpada.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898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524000" y="0"/>
            <a:ext cx="9144000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hr-HR" sz="3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1830802" y="1748932"/>
            <a:ext cx="8242300" cy="4565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</a:pPr>
            <a:endParaRPr lang="hr-HR">
              <a:solidFill>
                <a:srgbClr val="FFFFFF"/>
              </a:solidFill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hr-HR" sz="1200" dirty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1269" name="TextBox 11"/>
          <p:cNvSpPr txBox="1">
            <a:spLocks noChangeArrowheads="1"/>
          </p:cNvSpPr>
          <p:nvPr/>
        </p:nvSpPr>
        <p:spPr bwMode="auto">
          <a:xfrm>
            <a:off x="5310188" y="6072189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/>
          </a:p>
        </p:txBody>
      </p:sp>
      <p:graphicFrame>
        <p:nvGraphicFramePr>
          <p:cNvPr id="2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704103"/>
              </p:ext>
            </p:extLst>
          </p:nvPr>
        </p:nvGraphicFramePr>
        <p:xfrm>
          <a:off x="1524000" y="1250452"/>
          <a:ext cx="8358188" cy="5288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78" name="TextBox 29"/>
          <p:cNvSpPr txBox="1">
            <a:spLocks noChangeArrowheads="1"/>
          </p:cNvSpPr>
          <p:nvPr/>
        </p:nvSpPr>
        <p:spPr bwMode="auto">
          <a:xfrm>
            <a:off x="8024814" y="5715000"/>
            <a:ext cx="942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/>
              <a:t>           </a:t>
            </a:r>
          </a:p>
        </p:txBody>
      </p:sp>
      <p:sp>
        <p:nvSpPr>
          <p:cNvPr id="25" name="Naslov 1"/>
          <p:cNvSpPr txBox="1">
            <a:spLocks/>
          </p:cNvSpPr>
          <p:nvPr/>
        </p:nvSpPr>
        <p:spPr>
          <a:xfrm>
            <a:off x="0" y="250878"/>
            <a:ext cx="9505146" cy="7736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RED PRVENSTVA GOSPODARENJA OTPADOM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01529" y="6302914"/>
            <a:ext cx="2743200" cy="365125"/>
          </a:xfrm>
        </p:spPr>
        <p:txBody>
          <a:bodyPr/>
          <a:lstStyle/>
          <a:p>
            <a:r>
              <a:rPr lang="hr-HR" dirty="0"/>
              <a:t>7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0DF2A1F-B535-4C7F-8163-7A2A5CE95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14" y="1572310"/>
            <a:ext cx="8394920" cy="528569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F15026C-DC29-4D01-950B-9EED27BADB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553" y="2782724"/>
            <a:ext cx="1853345" cy="9632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3A6C9D4-811A-4826-80EC-66FA8C71D5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7364" y="1491943"/>
            <a:ext cx="2560542" cy="9632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F6ECAB-F7C7-4B0B-A21E-8918B9816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881" y="2558647"/>
            <a:ext cx="8809484" cy="304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5E2A21A-B384-435A-ADD3-7E4E4F563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218" y="6093866"/>
            <a:ext cx="731583" cy="44504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08BDB0B5-818C-48A3-BB2E-0DC43672F1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0680" y="5837546"/>
            <a:ext cx="267027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2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2" y="1562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hr-HR" sz="3600" b="1" u="sng" dirty="0">
                <a:solidFill>
                  <a:schemeClr val="accent2">
                    <a:lumMod val="50000"/>
                  </a:schemeClr>
                </a:solidFill>
              </a:rPr>
              <a:t>RED PRVENSTVA GOSPODARENJA OTPADOM – SPREČAVANJE NASTAJANJA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Sprječavanje nastanka 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otpada su mjere poduzete </a:t>
            </a:r>
            <a:r>
              <a:rPr lang="hr-HR" sz="2200" b="1" dirty="0">
                <a:solidFill>
                  <a:schemeClr val="accent2">
                    <a:lumMod val="50000"/>
                  </a:schemeClr>
                </a:solidFill>
              </a:rPr>
              <a:t>prije</a:t>
            </a: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 nego li je tvar, materijal ili proizvod postao otpad, a kojima se smanjuju:</a:t>
            </a:r>
          </a:p>
          <a:p>
            <a:pPr marL="0" indent="0" fontAlgn="base">
              <a:buNone/>
            </a:pPr>
            <a:endParaRPr lang="hr-HR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a) količine otpada uključujući ponovnu uporabu proizvoda ili    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    produženje životnog vijeka proizvoda,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b) štetan učinak otpada na okoliš i zdravlje ljudi ili</a:t>
            </a:r>
          </a:p>
          <a:p>
            <a:pPr marL="0" indent="0" fontAlgn="base">
              <a:buNone/>
            </a:pPr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c) sadržaj štetnih tvari u materijalima i proizvodima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C7D9-5162-4131-83BC-87AA49971321}" type="slidenum">
              <a:rPr lang="hr-HR" smtClean="0"/>
              <a:t>9</a:t>
            </a:fld>
            <a:endParaRPr lang="hr-HR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1078" t="40279" r="65113" b="22970"/>
          <a:stretch/>
        </p:blipFill>
        <p:spPr bwMode="auto">
          <a:xfrm>
            <a:off x="74496" y="256307"/>
            <a:ext cx="1205675" cy="935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86578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2380</TotalTime>
  <Words>720</Words>
  <Application>Microsoft Office PowerPoint</Application>
  <PresentationFormat>Prilagođeno</PresentationFormat>
  <Paragraphs>220</Paragraphs>
  <Slides>23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Faseta</vt:lpstr>
      <vt:lpstr>ZELENO SRCE ZAGORJA Gospodarenje otpadom</vt:lpstr>
      <vt:lpstr>SADRŽAJ </vt:lpstr>
      <vt:lpstr>NAGLASCI PROJEKTA „ZELENO SRCE ZAGORJA”</vt:lpstr>
      <vt:lpstr>GOSPODARENJA OTPADOM – DEFINICIJA OTPADA </vt:lpstr>
      <vt:lpstr>GOSPODARENJE OTPADOM - DJELATNOSTI</vt:lpstr>
      <vt:lpstr>GOSPODARENJE OTPADOM – RED PRVENSTVA </vt:lpstr>
      <vt:lpstr>GOSPODARENJE OTPADOM – RED PRVENSTVA</vt:lpstr>
      <vt:lpstr>PowerPointova prezentacija</vt:lpstr>
      <vt:lpstr>RED PRVENSTVA GOSPODARENJA OTPADOM – SPREČAVANJE NASTAJANJA</vt:lpstr>
      <vt:lpstr> RED PRVENSTVA GOSPODARENJA OTPADOM – SPRJEČAVANJE NASTAJANJA </vt:lpstr>
      <vt:lpstr>RED PRVENSTVA GOSPODARENJA OTPADOM – SPRJEČAVANJE NASTAJANJA </vt:lpstr>
      <vt:lpstr>     RED PRVENSTVA GOSPODARENJA OTPADOM – PRIPREMA ZA PONOVNU UPORABU</vt:lpstr>
      <vt:lpstr>RED PRVENSTVA GOSPODARENJA OTPADOM – RECIKLIRANJE, OPORABA</vt:lpstr>
      <vt:lpstr>RED PRVENSTVA GOSPODARENJA OTPADOM  - ZBRINJAVANJE (ODLAGANJE) </vt:lpstr>
      <vt:lpstr>GOSPODARENJE OTPADOM – KRUŽNO GOSPODARSTVO </vt:lpstr>
      <vt:lpstr>GOSPODARENJE OTPADOM – KRUŽNO GOSPODARSTVO </vt:lpstr>
      <vt:lpstr>     GOSPODARENJE OTPADOM – PRIMJER KRUŽNOG            GOSPODARSTVA</vt:lpstr>
      <vt:lpstr>GOSPODARENJE OTPADOM – PRIMJER KRUŽNOG        GOSPODARSTVA </vt:lpstr>
      <vt:lpstr>GOSPODARENJE OTPADOM – OPĆINA BEDEKOVČINA</vt:lpstr>
      <vt:lpstr>GOSPODARENJE OTPADOM – OPĆINA BEDEKOVČINA </vt:lpstr>
      <vt:lpstr>GOSPODARENJE OTPADOM – IZRAČUN POTICAJNE NAKNADE</vt:lpstr>
      <vt:lpstr>GOSPODARENJE OTPADOM – MOGUĆI NAČINI RJEŠAVANJA PROBLEMA 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Dubravka Bačun</dc:creator>
  <cp:lastModifiedBy>HP</cp:lastModifiedBy>
  <cp:revision>134</cp:revision>
  <dcterms:created xsi:type="dcterms:W3CDTF">2018-11-30T20:38:27Z</dcterms:created>
  <dcterms:modified xsi:type="dcterms:W3CDTF">2019-03-10T17:06:52Z</dcterms:modified>
</cp:coreProperties>
</file>